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30"/>
  </p:notesMasterIdLst>
  <p:handoutMasterIdLst>
    <p:handoutMasterId r:id="rId31"/>
  </p:handoutMasterIdLst>
  <p:sldIdLst>
    <p:sldId id="284" r:id="rId3"/>
    <p:sldId id="285" r:id="rId4"/>
    <p:sldId id="286" r:id="rId5"/>
    <p:sldId id="260" r:id="rId6"/>
    <p:sldId id="287" r:id="rId7"/>
    <p:sldId id="258" r:id="rId8"/>
    <p:sldId id="288" r:id="rId9"/>
    <p:sldId id="262" r:id="rId10"/>
    <p:sldId id="289" r:id="rId11"/>
    <p:sldId id="270" r:id="rId12"/>
    <p:sldId id="290" r:id="rId13"/>
    <p:sldId id="271" r:id="rId14"/>
    <p:sldId id="261" r:id="rId15"/>
    <p:sldId id="291" r:id="rId16"/>
    <p:sldId id="279" r:id="rId17"/>
    <p:sldId id="265" r:id="rId18"/>
    <p:sldId id="293" r:id="rId19"/>
    <p:sldId id="283" r:id="rId20"/>
    <p:sldId id="282" r:id="rId21"/>
    <p:sldId id="281" r:id="rId22"/>
    <p:sldId id="269" r:id="rId23"/>
    <p:sldId id="263" r:id="rId24"/>
    <p:sldId id="264" r:id="rId25"/>
    <p:sldId id="276" r:id="rId26"/>
    <p:sldId id="300" r:id="rId27"/>
    <p:sldId id="280" r:id="rId28"/>
    <p:sldId id="278" r:id="rId29"/>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pos="506" userDrawn="1">
          <p15:clr>
            <a:srgbClr val="A4A3A4"/>
          </p15:clr>
        </p15:guide>
        <p15:guide id="4" pos="7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68ABA9-A565-4116-9431-D065996B5F96}" v="5" dt="2025-08-05T06:44:05.905"/>
    <p1510:client id="{60BF1F0C-6DFF-4190-989F-1AA0E64A11C8}" v="3" dt="2025-08-05T06:33:04.86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6470" autoAdjust="0"/>
  </p:normalViewPr>
  <p:slideViewPr>
    <p:cSldViewPr snapToGrid="0" showGuides="1">
      <p:cViewPr varScale="1">
        <p:scale>
          <a:sx n="85" d="100"/>
          <a:sy n="85" d="100"/>
        </p:scale>
        <p:origin x="102" y="504"/>
      </p:cViewPr>
      <p:guideLst>
        <p:guide orient="horz" pos="663"/>
        <p:guide pos="3863"/>
        <p:guide pos="506"/>
        <p:guide pos="717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22"/>
    </p:cViewPr>
  </p:sorterViewPr>
  <p:notesViewPr>
    <p:cSldViewPr snapToGrid="0">
      <p:cViewPr varScale="1">
        <p:scale>
          <a:sx n="113" d="100"/>
          <a:sy n="113" d="100"/>
        </p:scale>
        <p:origin x="22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2B36BC6-3282-A6CA-40B2-6DAD31349885}"/>
              </a:ext>
            </a:extLst>
          </p:cNvPr>
          <p:cNvSpPr>
            <a:spLocks noGrp="1"/>
          </p:cNvSpPr>
          <p:nvPr>
            <p:ph type="hdr" sz="quarter"/>
          </p:nvPr>
        </p:nvSpPr>
        <p:spPr>
          <a:xfrm>
            <a:off x="1" y="0"/>
            <a:ext cx="4274550" cy="337925"/>
          </a:xfrm>
          <a:prstGeom prst="rect">
            <a:avLst/>
          </a:prstGeom>
        </p:spPr>
        <p:txBody>
          <a:bodyPr vert="horz" lIns="91367" tIns="45683" rIns="91367" bIns="45683" rtlCol="0"/>
          <a:lstStyle>
            <a:lvl1pPr algn="l">
              <a:defRPr sz="1200"/>
            </a:lvl1pPr>
          </a:lstStyle>
          <a:p>
            <a:endParaRPr kumimoji="1" lang="ja-JP" altLang="en-US" dirty="0"/>
          </a:p>
        </p:txBody>
      </p:sp>
      <p:sp>
        <p:nvSpPr>
          <p:cNvPr id="4" name="フッター プレースホルダー 3">
            <a:extLst>
              <a:ext uri="{FF2B5EF4-FFF2-40B4-BE49-F238E27FC236}">
                <a16:creationId xmlns:a16="http://schemas.microsoft.com/office/drawing/2014/main" id="{A310CE61-C336-F846-3A4D-71397D6D571B}"/>
              </a:ext>
            </a:extLst>
          </p:cNvPr>
          <p:cNvSpPr>
            <a:spLocks noGrp="1"/>
          </p:cNvSpPr>
          <p:nvPr>
            <p:ph type="ftr" sz="quarter" idx="2"/>
          </p:nvPr>
        </p:nvSpPr>
        <p:spPr>
          <a:xfrm>
            <a:off x="1" y="6397838"/>
            <a:ext cx="4274550" cy="337925"/>
          </a:xfrm>
          <a:prstGeom prst="rect">
            <a:avLst/>
          </a:prstGeom>
        </p:spPr>
        <p:txBody>
          <a:bodyPr vert="horz" lIns="91367" tIns="45683" rIns="91367" bIns="45683" rtlCol="0" anchor="b"/>
          <a:lstStyle>
            <a:lvl1pPr algn="l">
              <a:defRPr sz="1200"/>
            </a:lvl1pPr>
          </a:lstStyle>
          <a:p>
            <a:r>
              <a:rPr kumimoji="1" lang="en-US" altLang="ja-JP"/>
              <a:t>1</a:t>
            </a:r>
            <a:endParaRPr kumimoji="1" lang="ja-JP" altLang="en-US"/>
          </a:p>
        </p:txBody>
      </p:sp>
      <p:sp>
        <p:nvSpPr>
          <p:cNvPr id="5" name="スライド番号プレースホルダー 4">
            <a:extLst>
              <a:ext uri="{FF2B5EF4-FFF2-40B4-BE49-F238E27FC236}">
                <a16:creationId xmlns:a16="http://schemas.microsoft.com/office/drawing/2014/main" id="{CB0476FD-E0D9-BDD5-0023-4D62E141271F}"/>
              </a:ext>
            </a:extLst>
          </p:cNvPr>
          <p:cNvSpPr>
            <a:spLocks noGrp="1"/>
          </p:cNvSpPr>
          <p:nvPr>
            <p:ph type="sldNum" sz="quarter" idx="3"/>
          </p:nvPr>
        </p:nvSpPr>
        <p:spPr>
          <a:xfrm>
            <a:off x="5589440" y="6397838"/>
            <a:ext cx="4274550" cy="337925"/>
          </a:xfrm>
          <a:prstGeom prst="rect">
            <a:avLst/>
          </a:prstGeom>
        </p:spPr>
        <p:txBody>
          <a:bodyPr vert="horz" lIns="91367" tIns="45683" rIns="91367" bIns="45683" rtlCol="0" anchor="b"/>
          <a:lstStyle>
            <a:lvl1pPr algn="r">
              <a:defRPr sz="1200"/>
            </a:lvl1pPr>
          </a:lstStyle>
          <a:p>
            <a:fld id="{0F9C3FEE-C72A-4053-A5B2-F42B0DC2946A}" type="slidenum">
              <a:rPr kumimoji="1" lang="ja-JP" altLang="en-US" smtClean="0"/>
              <a:t>‹#›</a:t>
            </a:fld>
            <a:endParaRPr kumimoji="1" lang="ja-JP" altLang="en-US"/>
          </a:p>
        </p:txBody>
      </p:sp>
    </p:spTree>
    <p:extLst>
      <p:ext uri="{BB962C8B-B14F-4D97-AF65-F5344CB8AC3E}">
        <p14:creationId xmlns:p14="http://schemas.microsoft.com/office/powerpoint/2010/main" val="66682420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1" cy="337958"/>
          </a:xfrm>
          <a:prstGeom prst="rect">
            <a:avLst/>
          </a:prstGeom>
        </p:spPr>
        <p:txBody>
          <a:bodyPr vert="horz" lIns="91367" tIns="45683" rIns="91367" bIns="45683"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1" cy="337958"/>
          </a:xfrm>
          <a:prstGeom prst="rect">
            <a:avLst/>
          </a:prstGeom>
        </p:spPr>
        <p:txBody>
          <a:bodyPr vert="horz" lIns="91367" tIns="45683" rIns="91367" bIns="45683" rtlCol="0"/>
          <a:lstStyle>
            <a:lvl1pPr algn="r">
              <a:defRPr sz="1200"/>
            </a:lvl1pPr>
          </a:lstStyle>
          <a:p>
            <a:fld id="{1C75E7E2-F489-4F9F-82B0-3FA7387472C0}" type="datetimeFigureOut">
              <a:rPr kumimoji="1" lang="ja-JP" altLang="en-US" smtClean="0"/>
              <a:t>2025/9/5</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367" tIns="45683" rIns="91367" bIns="45683"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367" tIns="45683" rIns="91367" bIns="456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7"/>
            <a:ext cx="4275401" cy="337957"/>
          </a:xfrm>
          <a:prstGeom prst="rect">
            <a:avLst/>
          </a:prstGeom>
        </p:spPr>
        <p:txBody>
          <a:bodyPr vert="horz" lIns="91367" tIns="45683" rIns="91367" bIns="45683" rtlCol="0" anchor="b"/>
          <a:lstStyle>
            <a:lvl1pPr algn="l">
              <a:defRPr sz="1200"/>
            </a:lvl1pPr>
          </a:lstStyle>
          <a:p>
            <a:r>
              <a:rPr kumimoji="1" lang="en-US" altLang="ja-JP"/>
              <a:t>1</a:t>
            </a:r>
            <a:endParaRPr kumimoji="1" lang="ja-JP" altLang="en-US"/>
          </a:p>
        </p:txBody>
      </p:sp>
      <p:sp>
        <p:nvSpPr>
          <p:cNvPr id="7" name="スライド番号プレースホルダー 6"/>
          <p:cNvSpPr>
            <a:spLocks noGrp="1"/>
          </p:cNvSpPr>
          <p:nvPr>
            <p:ph type="sldNum" sz="quarter" idx="5"/>
          </p:nvPr>
        </p:nvSpPr>
        <p:spPr>
          <a:xfrm>
            <a:off x="5588628" y="6397807"/>
            <a:ext cx="4275401" cy="337957"/>
          </a:xfrm>
          <a:prstGeom prst="rect">
            <a:avLst/>
          </a:prstGeom>
        </p:spPr>
        <p:txBody>
          <a:bodyPr vert="horz" lIns="91367" tIns="45683" rIns="91367" bIns="45683" rtlCol="0" anchor="b"/>
          <a:lstStyle>
            <a:lvl1pPr algn="r">
              <a:defRPr sz="1200"/>
            </a:lvl1pPr>
          </a:lstStyle>
          <a:p>
            <a:fld id="{CF431FFF-0747-4D04-8A41-42E1D6BF9F75}" type="slidenum">
              <a:rPr kumimoji="1" lang="ja-JP" altLang="en-US" smtClean="0"/>
              <a:t>‹#›</a:t>
            </a:fld>
            <a:endParaRPr kumimoji="1" lang="ja-JP" altLang="en-US"/>
          </a:p>
        </p:txBody>
      </p:sp>
    </p:spTree>
    <p:extLst>
      <p:ext uri="{BB962C8B-B14F-4D97-AF65-F5344CB8AC3E}">
        <p14:creationId xmlns:p14="http://schemas.microsoft.com/office/powerpoint/2010/main" val="378397890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3EBF48D-D648-7D9C-5377-2526AA56F40B}"/>
              </a:ext>
            </a:extLst>
          </p:cNvPr>
          <p:cNvSpPr>
            <a:spLocks noGrp="1"/>
          </p:cNvSpPr>
          <p:nvPr>
            <p:ph type="ftr" sz="quarter" idx="4"/>
          </p:nvPr>
        </p:nvSpPr>
        <p:spPr/>
        <p:txBody>
          <a:bodyPr/>
          <a:lstStyle/>
          <a:p>
            <a:r>
              <a:rPr kumimoji="1" lang="en-US" altLang="ja-JP"/>
              <a:t>1</a:t>
            </a:r>
            <a:endParaRPr kumimoji="1" lang="ja-JP" altLang="en-US"/>
          </a:p>
        </p:txBody>
      </p:sp>
    </p:spTree>
    <p:extLst>
      <p:ext uri="{BB962C8B-B14F-4D97-AF65-F5344CB8AC3E}">
        <p14:creationId xmlns:p14="http://schemas.microsoft.com/office/powerpoint/2010/main" val="3508636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A8AF4DE8-90A1-BAF6-6712-AA7AEA744BCD}"/>
              </a:ext>
            </a:extLst>
          </p:cNvPr>
          <p:cNvSpPr>
            <a:spLocks noGrp="1"/>
          </p:cNvSpPr>
          <p:nvPr>
            <p:ph type="ftr" sz="quarter" idx="4"/>
          </p:nvPr>
        </p:nvSpPr>
        <p:spPr/>
        <p:txBody>
          <a:bodyPr/>
          <a:lstStyle/>
          <a:p>
            <a:r>
              <a:rPr kumimoji="1" lang="en-US" altLang="ja-JP"/>
              <a:t>1</a:t>
            </a:r>
            <a:endParaRPr kumimoji="1" lang="ja-JP" altLang="en-US"/>
          </a:p>
        </p:txBody>
      </p:sp>
    </p:spTree>
    <p:extLst>
      <p:ext uri="{BB962C8B-B14F-4D97-AF65-F5344CB8AC3E}">
        <p14:creationId xmlns:p14="http://schemas.microsoft.com/office/powerpoint/2010/main" val="404571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p:cNvSpPr>
            <a:spLocks noGrp="1"/>
          </p:cNvSpPr>
          <p:nvPr>
            <p:ph type="ftr" sz="quarter" idx="11"/>
          </p:nvPr>
        </p:nvSpPr>
        <p:spPr>
          <a:xfrm>
            <a:off x="313764" y="6356350"/>
            <a:ext cx="2926977" cy="365125"/>
          </a:xfrm>
        </p:spPr>
        <p:txBody>
          <a:bodyPr/>
          <a:lstStyle/>
          <a:p>
            <a:r>
              <a:rPr kumimoji="1" lang="zh-TW" altLang="en-US"/>
              <a:t>明海大学歯科総合委評価機構</a:t>
            </a:r>
            <a:endParaRPr kumimoji="1" lang="ja-JP" altLang="en-US" dirty="0"/>
          </a:p>
        </p:txBody>
      </p:sp>
      <p:sp>
        <p:nvSpPr>
          <p:cNvPr id="6" name="スライド番号プレースホルダー 5"/>
          <p:cNvSpPr>
            <a:spLocks noGrp="1"/>
          </p:cNvSpPr>
          <p:nvPr>
            <p:ph type="sldNum" sz="quarter" idx="12"/>
          </p:nvPr>
        </p:nvSpPr>
        <p:spPr/>
        <p:txBody>
          <a:bodyPr/>
          <a:lstStyle/>
          <a:p>
            <a:fld id="{AB4548AD-B379-4735-B385-BE44E240BBD5}" type="slidenum">
              <a:rPr kumimoji="1" lang="ja-JP" altLang="en-US" smtClean="0"/>
              <a:t>‹#›</a:t>
            </a:fld>
            <a:endParaRPr kumimoji="1" lang="ja-JP" altLang="en-US"/>
          </a:p>
        </p:txBody>
      </p:sp>
    </p:spTree>
    <p:extLst>
      <p:ext uri="{BB962C8B-B14F-4D97-AF65-F5344CB8AC3E}">
        <p14:creationId xmlns:p14="http://schemas.microsoft.com/office/powerpoint/2010/main" val="328579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C9CAC-FE4E-456C-06B2-A3A542681BB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92F0999-1BB3-E6B6-1569-F1A73B2F9A71}"/>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B847A09A-9B44-0145-57A9-AC5E0C5A4EE8}"/>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5" name="スライド番号プレースホルダー 4">
            <a:extLst>
              <a:ext uri="{FF2B5EF4-FFF2-40B4-BE49-F238E27FC236}">
                <a16:creationId xmlns:a16="http://schemas.microsoft.com/office/drawing/2014/main" id="{A07356A4-EF1B-3413-EB36-B4B7007EB739}"/>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319915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E189BE4-B849-3DD3-E4F7-4A6A8F4EDD20}"/>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FBC51166-5654-4268-503D-0E79949B4384}"/>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4" name="スライド番号プレースホルダー 3">
            <a:extLst>
              <a:ext uri="{FF2B5EF4-FFF2-40B4-BE49-F238E27FC236}">
                <a16:creationId xmlns:a16="http://schemas.microsoft.com/office/drawing/2014/main" id="{F925CE09-0047-368D-E261-972C9607F521}"/>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425928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4C02DC-C104-05A4-28E9-2B2EAD392E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F4990F-2437-CA9C-2F30-13FD678DC5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802F3D6-0C16-5965-3D43-CDFD69577E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D3AB70F-66F2-53DD-625B-8286EA6F79B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4AFF11C-E681-06FC-7A2F-AA5EC1297E5B}"/>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7CBFA949-C940-2015-0572-0A68881699B8}"/>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241586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B384A1-8E14-54F0-DDCA-218D58E04B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5F92EF-3C46-53E7-861B-AF1678CD4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DF389E1-81B1-C750-9D65-3B925E01F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FFC09E-BAA3-A84F-05C0-4260FC8C50A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704BA91-281D-790B-9CE0-82B239A6C2D0}"/>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96F1FEBE-1059-C03A-2027-10C16D816A07}"/>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421536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62F9F-4941-C8B1-AA77-4CD166A55A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2A391F1-04BA-0F28-45DE-D47D35A7597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3BB2C4-F9EA-CD04-B6E3-52CF0547617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649F95D-E6F1-D330-20D3-E164AEE612B9}"/>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6" name="スライド番号プレースホルダー 5">
            <a:extLst>
              <a:ext uri="{FF2B5EF4-FFF2-40B4-BE49-F238E27FC236}">
                <a16:creationId xmlns:a16="http://schemas.microsoft.com/office/drawing/2014/main" id="{C5012744-759D-62FC-D94B-BE509DFCD6E9}"/>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115696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F2CAE75-11CD-2D3E-9BCB-38BC3136284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38FEDEF-A2FE-2DF3-2288-02AF5144ED5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ECFC5F-9DD2-CD4C-B5D5-2BB046FE3A2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E1E4365-BBA9-B721-7E20-0DD7044125F1}"/>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6" name="スライド番号プレースホルダー 5">
            <a:extLst>
              <a:ext uri="{FF2B5EF4-FFF2-40B4-BE49-F238E27FC236}">
                <a16:creationId xmlns:a16="http://schemas.microsoft.com/office/drawing/2014/main" id="{DA4ADAA2-7F3E-37D9-ABFE-1B73A6578DB2}"/>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376300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7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4800">
                <a:latin typeface="HG丸ｺﾞｼｯｸM-PRO" panose="020F0600000000000000" pitchFamily="50" charset="-128"/>
                <a:ea typeface="HG丸ｺﾞｼｯｸM-PRO" panose="020F0600000000000000" pitchFamily="50"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HG丸ｺﾞｼｯｸM-PRO" panose="020F0600000000000000" pitchFamily="50" charset="-128"/>
                <a:ea typeface="HG丸ｺﾞｼｯｸM-PRO" panose="020F0600000000000000" pitchFamily="50" charset="-128"/>
              </a:defRPr>
            </a:lvl1pPr>
            <a:lvl2pPr>
              <a:defRPr>
                <a:latin typeface="HG丸ｺﾞｼｯｸM-PRO" panose="020F0600000000000000" pitchFamily="50" charset="-128"/>
                <a:ea typeface="HG丸ｺﾞｼｯｸM-PRO" panose="020F0600000000000000" pitchFamily="50" charset="-128"/>
              </a:defRPr>
            </a:lvl2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5" name="フッター プレースホルダー 4"/>
          <p:cNvSpPr>
            <a:spLocks noGrp="1"/>
          </p:cNvSpPr>
          <p:nvPr>
            <p:ph type="ftr" sz="quarter" idx="11"/>
          </p:nvPr>
        </p:nvSpPr>
        <p:spPr>
          <a:xfrm>
            <a:off x="838200" y="6356349"/>
            <a:ext cx="2805953" cy="365125"/>
          </a:xfrm>
        </p:spPr>
        <p:txBody>
          <a:bodyPr/>
          <a:lstStyle/>
          <a:p>
            <a:r>
              <a:rPr kumimoji="1" lang="zh-TW" altLang="en-US"/>
              <a:t>明海大学歯科総合委評価機構</a:t>
            </a:r>
            <a:endParaRPr kumimoji="1" lang="ja-JP" altLang="en-US"/>
          </a:p>
        </p:txBody>
      </p:sp>
      <p:sp>
        <p:nvSpPr>
          <p:cNvPr id="6" name="スライド番号プレースホルダー 5"/>
          <p:cNvSpPr>
            <a:spLocks noGrp="1"/>
          </p:cNvSpPr>
          <p:nvPr>
            <p:ph type="sldNum" sz="quarter" idx="12"/>
          </p:nvPr>
        </p:nvSpPr>
        <p:spPr/>
        <p:txBody>
          <a:bodyPr/>
          <a:lstStyle/>
          <a:p>
            <a:fld id="{AB4548AD-B379-4735-B385-BE44E240BBD5}" type="slidenum">
              <a:rPr kumimoji="1" lang="ja-JP" altLang="en-US" smtClean="0"/>
              <a:t>‹#›</a:t>
            </a:fld>
            <a:endParaRPr kumimoji="1" lang="ja-JP" altLang="en-US"/>
          </a:p>
        </p:txBody>
      </p:sp>
    </p:spTree>
    <p:extLst>
      <p:ext uri="{BB962C8B-B14F-4D97-AF65-F5344CB8AC3E}">
        <p14:creationId xmlns:p14="http://schemas.microsoft.com/office/powerpoint/2010/main" val="277614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325563"/>
          </a:xfrm>
        </p:spPr>
        <p:txBody>
          <a:bodyPr/>
          <a:lstStyle>
            <a:lvl1pPr algn="ct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a:t>
            </a:fld>
            <a:endParaRPr kumimoji="1" lang="ja-JP" altLang="en-US"/>
          </a:p>
        </p:txBody>
      </p:sp>
      <p:sp>
        <p:nvSpPr>
          <p:cNvPr id="8" name="フッター プレースホルダー 3"/>
          <p:cNvSpPr txBox="1">
            <a:spLocks/>
          </p:cNvSpPr>
          <p:nvPr userDrawn="1"/>
        </p:nvSpPr>
        <p:spPr>
          <a:xfrm>
            <a:off x="560295" y="6356349"/>
            <a:ext cx="293594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zh-TW" altLang="en-US" dirty="0"/>
              <a:t>明海大学歯科総合委評価機構　様式４</a:t>
            </a:r>
            <a:endParaRPr lang="ja-JP" altLang="en-US" dirty="0"/>
          </a:p>
        </p:txBody>
      </p:sp>
    </p:spTree>
    <p:extLst>
      <p:ext uri="{BB962C8B-B14F-4D97-AF65-F5344CB8AC3E}">
        <p14:creationId xmlns:p14="http://schemas.microsoft.com/office/powerpoint/2010/main" val="1167480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2658037" cy="1325563"/>
          </a:xfrm>
        </p:spPr>
        <p:txBody>
          <a:bodyPr/>
          <a:lstStyle>
            <a:lvl1pPr algn="ctr">
              <a:defRPr>
                <a:latin typeface="HG丸ｺﾞｼｯｸM-PRO" panose="020F0600000000000000" pitchFamily="50" charset="-128"/>
                <a:ea typeface="HG丸ｺﾞｼｯｸM-PRO" panose="020F0600000000000000" pitchFamily="50" charset="-128"/>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p:txBody>
          <a:bodyPr/>
          <a:lstStyle/>
          <a:p>
            <a:fld id="{AB4548AD-B379-4735-B385-BE44E240BBD5}" type="slidenum">
              <a:rPr kumimoji="1" lang="ja-JP" altLang="en-US" smtClean="0"/>
              <a:t>‹#›</a:t>
            </a:fld>
            <a:endParaRPr kumimoji="1" lang="ja-JP" altLang="en-US"/>
          </a:p>
        </p:txBody>
      </p:sp>
      <p:sp>
        <p:nvSpPr>
          <p:cNvPr id="8" name="フッター プレースホルダー 3"/>
          <p:cNvSpPr txBox="1">
            <a:spLocks/>
          </p:cNvSpPr>
          <p:nvPr userDrawn="1"/>
        </p:nvSpPr>
        <p:spPr>
          <a:xfrm>
            <a:off x="560295" y="6356349"/>
            <a:ext cx="2935942"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zh-TW" altLang="en-US" dirty="0"/>
              <a:t>明海大学歯科総合委評価機構　様式４</a:t>
            </a:r>
            <a:endParaRPr lang="ja-JP" altLang="en-US" dirty="0"/>
          </a:p>
        </p:txBody>
      </p:sp>
    </p:spTree>
    <p:extLst>
      <p:ext uri="{BB962C8B-B14F-4D97-AF65-F5344CB8AC3E}">
        <p14:creationId xmlns:p14="http://schemas.microsoft.com/office/powerpoint/2010/main" val="265632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CFE33-0729-C38B-D0C8-29820D32AA7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4E78900-F9A6-AC9A-6186-C351552A2F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4013B11-7266-2096-484F-85BC094D067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0A835EC-B419-0F9C-08AA-8F62CC8547B0}"/>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6" name="スライド番号プレースホルダー 5">
            <a:extLst>
              <a:ext uri="{FF2B5EF4-FFF2-40B4-BE49-F238E27FC236}">
                <a16:creationId xmlns:a16="http://schemas.microsoft.com/office/drawing/2014/main" id="{13AB9BB4-F4FC-BCEA-25D2-7B7888179857}"/>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424169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655C2B-C8FB-5BAE-5C11-F76B8B26AB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127899-380A-286E-8428-4707BF88FB0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6025488-7D27-B8EF-CE3F-87BDE4580A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47C56BB-2973-3F64-81B4-912535132AB8}"/>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6" name="スライド番号プレースホルダー 5">
            <a:extLst>
              <a:ext uri="{FF2B5EF4-FFF2-40B4-BE49-F238E27FC236}">
                <a16:creationId xmlns:a16="http://schemas.microsoft.com/office/drawing/2014/main" id="{D1427A57-6657-2F3C-BDF5-82C46C5F7A1E}"/>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206722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8CD38-3B62-E0DE-73BA-4DC8654B1A8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F8136C-0739-C8C3-2E0E-64DB33415B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721555B-44CA-1A52-F29F-919EA6F599D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25FF6CA-989C-605F-665E-D2E0FB870654}"/>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6" name="スライド番号プレースホルダー 5">
            <a:extLst>
              <a:ext uri="{FF2B5EF4-FFF2-40B4-BE49-F238E27FC236}">
                <a16:creationId xmlns:a16="http://schemas.microsoft.com/office/drawing/2014/main" id="{F01819AF-6E4E-1C62-74EE-2CFBA5AD1B07}"/>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2734420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91377E-6D0E-F639-1D55-D0596787AC4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05C684-0BEE-F9C3-CB50-917EF69A3B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E4FEBA-BC96-FA6A-DEAD-5F85149685B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FC73866-6AD5-285A-D265-87FA0A3FD7CF}"/>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8354E69-C9B7-7836-9AF7-AC242F0F3984}"/>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D7F2F095-F0F1-336F-A7D8-BD0FAA3E1AAA}"/>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1856583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3B2312-6EF6-4C14-65E2-837C08994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AA7070-F6DE-AEF4-BB21-E674DC398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03BAFC-7E23-4245-DF7F-0FB21F5F509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CBC0EBC-8A34-1502-3F6A-46A923F01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7E1989-6400-AA85-B1C8-F9C266F1E6F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46C30AD-8569-6B6F-79F2-D0CEB7EEA4BE}"/>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551785C0-19DD-45E8-11AD-D5C4F36B7291}"/>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9" name="スライド番号プレースホルダー 8">
            <a:extLst>
              <a:ext uri="{FF2B5EF4-FFF2-40B4-BE49-F238E27FC236}">
                <a16:creationId xmlns:a16="http://schemas.microsoft.com/office/drawing/2014/main" id="{F1454C53-8341-8565-AF44-35AC384A265B}"/>
              </a:ext>
            </a:extLst>
          </p:cNvPr>
          <p:cNvSpPr>
            <a:spLocks noGrp="1"/>
          </p:cNvSpPr>
          <p:nvPr>
            <p:ph type="sldNum" sz="quarter" idx="12"/>
          </p:nvPr>
        </p:nvSpPr>
        <p:spPr/>
        <p:txBody>
          <a:body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1890008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838200" y="6356350"/>
            <a:ext cx="2859741"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zh-TW" altLang="en-US"/>
              <a:t>明海大学歯科総合委評価機構</a:t>
            </a:r>
            <a:endParaRPr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AB4548AD-B379-4735-B385-BE44E240BBD5}" type="slidenum">
              <a:rPr lang="ja-JP" altLang="en-US" smtClean="0"/>
              <a:pPr/>
              <a:t>‹#›</a:t>
            </a:fld>
            <a:endParaRPr lang="ja-JP" altLang="en-US" dirty="0"/>
          </a:p>
        </p:txBody>
      </p:sp>
      <p:sp>
        <p:nvSpPr>
          <p:cNvPr id="7" name="フッター プレースホルダー 3"/>
          <p:cNvSpPr txBox="1">
            <a:spLocks/>
          </p:cNvSpPr>
          <p:nvPr userDrawn="1"/>
        </p:nvSpPr>
        <p:spPr>
          <a:xfrm>
            <a:off x="4693024" y="6356350"/>
            <a:ext cx="3348317"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zh-TW" sz="1600" dirty="0">
                <a:solidFill>
                  <a:schemeClr val="bg1">
                    <a:lumMod val="50000"/>
                  </a:schemeClr>
                </a:solidFill>
              </a:rPr>
              <a:t>Excellent</a:t>
            </a:r>
            <a:r>
              <a:rPr lang="zh-TW" altLang="en-US" sz="1600" dirty="0">
                <a:solidFill>
                  <a:schemeClr val="bg1">
                    <a:lumMod val="50000"/>
                  </a:schemeClr>
                </a:solidFill>
              </a:rPr>
              <a:t>　</a:t>
            </a:r>
            <a:r>
              <a:rPr lang="en-US" altLang="zh-TW" sz="1600" dirty="0">
                <a:solidFill>
                  <a:schemeClr val="bg1">
                    <a:lumMod val="50000"/>
                  </a:schemeClr>
                </a:solidFill>
              </a:rPr>
              <a:t>Clinician </a:t>
            </a:r>
            <a:r>
              <a:rPr lang="ja-JP" altLang="en-US" sz="1600" dirty="0">
                <a:solidFill>
                  <a:schemeClr val="bg1">
                    <a:lumMod val="50000"/>
                  </a:schemeClr>
                </a:solidFill>
              </a:rPr>
              <a:t>コース</a:t>
            </a:r>
          </a:p>
        </p:txBody>
      </p:sp>
    </p:spTree>
    <p:extLst>
      <p:ext uri="{BB962C8B-B14F-4D97-AF65-F5344CB8AC3E}">
        <p14:creationId xmlns:p14="http://schemas.microsoft.com/office/powerpoint/2010/main" val="1649445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dt="0"/>
  <p:txStyles>
    <p:titleStyle>
      <a:lvl1pPr algn="l" defTabSz="914400" rtl="0" eaLnBrk="1" latinLnBrk="0" hangingPunct="1">
        <a:lnSpc>
          <a:spcPct val="90000"/>
        </a:lnSpc>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37F6BE9-F093-56AE-4917-042BF6E33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4CA1D0-E593-3818-3FAB-5D48E622C0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DEB0C5-3459-FFF0-1724-CF599723F3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573E62BA-3528-BEEF-F408-903164FC7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zh-TW" altLang="en-US"/>
              <a:t>明海大学歯科総合委評価機構</a:t>
            </a:r>
            <a:endParaRPr kumimoji="1" lang="ja-JP" altLang="en-US"/>
          </a:p>
        </p:txBody>
      </p:sp>
      <p:sp>
        <p:nvSpPr>
          <p:cNvPr id="6" name="スライド番号プレースホルダー 5">
            <a:extLst>
              <a:ext uri="{FF2B5EF4-FFF2-40B4-BE49-F238E27FC236}">
                <a16:creationId xmlns:a16="http://schemas.microsoft.com/office/drawing/2014/main" id="{E818ED89-45E4-162E-FC4B-D4F7031C9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DAD76-41CB-4073-AEDB-2C0DFE8CC38B}" type="slidenum">
              <a:rPr kumimoji="1" lang="ja-JP" altLang="en-US" smtClean="0"/>
              <a:t>‹#›</a:t>
            </a:fld>
            <a:endParaRPr kumimoji="1" lang="ja-JP" altLang="en-US"/>
          </a:p>
        </p:txBody>
      </p:sp>
    </p:spTree>
    <p:extLst>
      <p:ext uri="{BB962C8B-B14F-4D97-AF65-F5344CB8AC3E}">
        <p14:creationId xmlns:p14="http://schemas.microsoft.com/office/powerpoint/2010/main" val="119088500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78676" y="2027203"/>
            <a:ext cx="9907673" cy="1258608"/>
          </a:xfrm>
        </p:spPr>
        <p:txBody>
          <a:bodyPr>
            <a:normAutofit/>
          </a:bodyPr>
          <a:lstStyle/>
          <a:p>
            <a:r>
              <a:rPr lang="ja-JP" altLang="en-US" sz="4000" dirty="0"/>
              <a:t>明海大学歯科総合医育成コース認定医制度</a:t>
            </a:r>
            <a:br>
              <a:rPr lang="en-US" altLang="ja-JP" sz="4000" dirty="0"/>
            </a:br>
            <a:r>
              <a:rPr lang="ja-JP" altLang="en-US" sz="4000" dirty="0"/>
              <a:t>症例発表用テンプレート</a:t>
            </a:r>
            <a:endParaRPr kumimoji="1" lang="ja-JP" altLang="en-US" sz="4000" dirty="0"/>
          </a:p>
        </p:txBody>
      </p:sp>
      <p:sp>
        <p:nvSpPr>
          <p:cNvPr id="6" name="サブタイトル 5"/>
          <p:cNvSpPr>
            <a:spLocks noGrp="1"/>
          </p:cNvSpPr>
          <p:nvPr>
            <p:ph type="subTitle" idx="1"/>
          </p:nvPr>
        </p:nvSpPr>
        <p:spPr/>
        <p:txBody>
          <a:bodyPr/>
          <a:lstStyle/>
          <a:p>
            <a:endParaRPr kumimoji="1" lang="en-US" altLang="ja-JP" dirty="0"/>
          </a:p>
          <a:p>
            <a:r>
              <a:rPr kumimoji="1" lang="ja-JP" altLang="en-US" dirty="0"/>
              <a:t>例：</a:t>
            </a:r>
            <a:r>
              <a:rPr kumimoji="1" lang="en-US" altLang="ja-JP" dirty="0"/>
              <a:t>Excellent Clinician </a:t>
            </a:r>
            <a:r>
              <a:rPr kumimoji="1" lang="ja-JP" altLang="en-US" dirty="0"/>
              <a:t>コース用</a:t>
            </a:r>
            <a:endParaRPr kumimoji="1" lang="en-US" altLang="ja-JP" dirty="0"/>
          </a:p>
          <a:p>
            <a:endParaRPr kumimoji="1" lang="ja-JP" altLang="en-US" dirty="0"/>
          </a:p>
        </p:txBody>
      </p:sp>
      <p:sp>
        <p:nvSpPr>
          <p:cNvPr id="3" name="フッター プレースホルダー 2">
            <a:extLst>
              <a:ext uri="{FF2B5EF4-FFF2-40B4-BE49-F238E27FC236}">
                <a16:creationId xmlns:a16="http://schemas.microsoft.com/office/drawing/2014/main" id="{4D91CE1B-D623-D86B-A3B9-49708FDD0B6E}"/>
              </a:ext>
            </a:extLst>
          </p:cNvPr>
          <p:cNvSpPr>
            <a:spLocks noGrp="1"/>
          </p:cNvSpPr>
          <p:nvPr>
            <p:ph type="ftr" sz="quarter" idx="11"/>
          </p:nvPr>
        </p:nvSpPr>
        <p:spPr/>
        <p:txBody>
          <a:bodyPr/>
          <a:lstStyle/>
          <a:p>
            <a:r>
              <a:rPr kumimoji="1" lang="zh-TW" altLang="en-US"/>
              <a:t>明海大学歯科総合委評価機構</a:t>
            </a:r>
            <a:endParaRPr kumimoji="1" lang="ja-JP" altLang="en-US" dirty="0"/>
          </a:p>
        </p:txBody>
      </p:sp>
      <p:sp>
        <p:nvSpPr>
          <p:cNvPr id="7" name="スライド番号プレースホルダー 6">
            <a:extLst>
              <a:ext uri="{FF2B5EF4-FFF2-40B4-BE49-F238E27FC236}">
                <a16:creationId xmlns:a16="http://schemas.microsoft.com/office/drawing/2014/main" id="{8C08B94C-1108-9B63-BA67-B524BF1933BB}"/>
              </a:ext>
            </a:extLst>
          </p:cNvPr>
          <p:cNvSpPr>
            <a:spLocks noGrp="1"/>
          </p:cNvSpPr>
          <p:nvPr>
            <p:ph type="sldNum" sz="quarter" idx="12"/>
          </p:nvPr>
        </p:nvSpPr>
        <p:spPr>
          <a:xfrm>
            <a:off x="8610600" y="6029012"/>
            <a:ext cx="2743200" cy="692464"/>
          </a:xfrm>
        </p:spPr>
        <p:txBody>
          <a:bodyPr/>
          <a:lstStyle/>
          <a:p>
            <a:fld id="{AB4548AD-B379-4735-B385-BE44E240BBD5}" type="slidenum">
              <a:rPr kumimoji="1" lang="ja-JP" altLang="en-US" sz="2400" smtClean="0"/>
              <a:t>1</a:t>
            </a:fld>
            <a:endParaRPr kumimoji="1" lang="ja-JP" altLang="en-US" sz="2400" dirty="0"/>
          </a:p>
        </p:txBody>
      </p:sp>
    </p:spTree>
    <p:extLst>
      <p:ext uri="{BB962C8B-B14F-4D97-AF65-F5344CB8AC3E}">
        <p14:creationId xmlns:p14="http://schemas.microsoft.com/office/powerpoint/2010/main" val="310008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7855" y="-1"/>
            <a:ext cx="2869315" cy="1052513"/>
          </a:xfrm>
        </p:spPr>
        <p:txBody>
          <a:bodyPr>
            <a:normAutofit/>
          </a:bodyPr>
          <a:lstStyle/>
          <a:p>
            <a:r>
              <a:rPr kumimoji="1" lang="ja-JP" altLang="en-US" dirty="0"/>
              <a:t>初 診 時</a:t>
            </a:r>
          </a:p>
        </p:txBody>
      </p:sp>
      <p:pic>
        <p:nvPicPr>
          <p:cNvPr id="9"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l="3846" t="14121" r="3959" b="6916"/>
          <a:stretch/>
        </p:blipFill>
        <p:spPr>
          <a:xfrm>
            <a:off x="461215" y="1052512"/>
            <a:ext cx="11342594" cy="5562742"/>
          </a:xfrm>
          <a:prstGeom prst="rect">
            <a:avLst/>
          </a:prstGeom>
        </p:spPr>
      </p:pic>
      <p:sp>
        <p:nvSpPr>
          <p:cNvPr id="4" name="正方形/長方形 3"/>
          <p:cNvSpPr/>
          <p:nvPr/>
        </p:nvSpPr>
        <p:spPr>
          <a:xfrm>
            <a:off x="8202629" y="341590"/>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5" name="スライド番号プレースホルダー 4">
            <a:extLst>
              <a:ext uri="{FF2B5EF4-FFF2-40B4-BE49-F238E27FC236}">
                <a16:creationId xmlns:a16="http://schemas.microsoft.com/office/drawing/2014/main" id="{AEA217B0-C6E5-59B8-8064-439BEBD2A559}"/>
              </a:ext>
            </a:extLst>
          </p:cNvPr>
          <p:cNvSpPr>
            <a:spLocks noGrp="1"/>
          </p:cNvSpPr>
          <p:nvPr>
            <p:ph type="sldNum" sz="quarter" idx="12"/>
          </p:nvPr>
        </p:nvSpPr>
        <p:spPr/>
        <p:txBody>
          <a:bodyPr/>
          <a:lstStyle/>
          <a:p>
            <a:fld id="{AB4548AD-B379-4735-B385-BE44E240BBD5}" type="slidenum">
              <a:rPr kumimoji="1" lang="ja-JP" altLang="en-US" smtClean="0"/>
              <a:t>10</a:t>
            </a:fld>
            <a:endParaRPr kumimoji="1" lang="ja-JP" altLang="en-US"/>
          </a:p>
        </p:txBody>
      </p:sp>
    </p:spTree>
    <p:extLst>
      <p:ext uri="{BB962C8B-B14F-4D97-AF65-F5344CB8AC3E}">
        <p14:creationId xmlns:p14="http://schemas.microsoft.com/office/powerpoint/2010/main" val="333226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59017" y="0"/>
            <a:ext cx="2869315" cy="1052513"/>
          </a:xfrm>
        </p:spPr>
        <p:txBody>
          <a:bodyPr>
            <a:normAutofit/>
          </a:bodyPr>
          <a:lstStyle/>
          <a:p>
            <a:r>
              <a:rPr kumimoji="1" lang="ja-JP" altLang="en-US" dirty="0"/>
              <a:t>初 診 時</a:t>
            </a:r>
          </a:p>
        </p:txBody>
      </p:sp>
      <p:pic>
        <p:nvPicPr>
          <p:cNvPr id="5"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104" y="1534189"/>
            <a:ext cx="1404322" cy="224691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714" y="1534189"/>
            <a:ext cx="1404322" cy="224691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217" y="2095918"/>
            <a:ext cx="1872429" cy="168518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8720" y="2095918"/>
            <a:ext cx="1872429" cy="168518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0494" y="1534189"/>
            <a:ext cx="1404322" cy="224691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6884" y="2095918"/>
            <a:ext cx="1872429" cy="1685186"/>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21379" y="2095918"/>
            <a:ext cx="1872429" cy="1685186"/>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175" y="3781104"/>
            <a:ext cx="1404322" cy="2246915"/>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93481" y="3781104"/>
            <a:ext cx="1404322" cy="2246915"/>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97787" y="3781104"/>
            <a:ext cx="1872429" cy="1685186"/>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70198" y="3781104"/>
            <a:ext cx="1872429" cy="1685186"/>
          </a:xfrm>
          <a:prstGeom prst="rect">
            <a:avLst/>
          </a:prstGeom>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84869" y="3781104"/>
            <a:ext cx="1404322" cy="2246915"/>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2456" y="3781104"/>
            <a:ext cx="1872429" cy="1685186"/>
          </a:xfrm>
          <a:prstGeom prst="rect">
            <a:avLst/>
          </a:prstGeom>
        </p:spPr>
      </p:pic>
      <p:pic>
        <p:nvPicPr>
          <p:cNvPr id="19" name="図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0043" y="3781104"/>
            <a:ext cx="1872429" cy="1685186"/>
          </a:xfrm>
          <a:prstGeom prst="rect">
            <a:avLst/>
          </a:prstGeom>
        </p:spPr>
      </p:pic>
      <p:sp>
        <p:nvSpPr>
          <p:cNvPr id="20" name="正方形/長方形 19"/>
          <p:cNvSpPr/>
          <p:nvPr/>
        </p:nvSpPr>
        <p:spPr>
          <a:xfrm>
            <a:off x="7323855" y="478549"/>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21" name="円形吹き出し 20"/>
          <p:cNvSpPr/>
          <p:nvPr/>
        </p:nvSpPr>
        <p:spPr>
          <a:xfrm>
            <a:off x="8638754" y="902957"/>
            <a:ext cx="3304673" cy="879049"/>
          </a:xfrm>
          <a:prstGeom prst="wedgeEllipseCallout">
            <a:avLst>
              <a:gd name="adj1" fmla="val -35881"/>
              <a:gd name="adj2" fmla="val -5150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撮影年月日を記入します。</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AFC159BF-66F5-A719-8E22-7332564DC0D4}"/>
              </a:ext>
            </a:extLst>
          </p:cNvPr>
          <p:cNvSpPr>
            <a:spLocks noGrp="1"/>
          </p:cNvSpPr>
          <p:nvPr>
            <p:ph type="sldNum" sz="quarter" idx="12"/>
          </p:nvPr>
        </p:nvSpPr>
        <p:spPr/>
        <p:txBody>
          <a:bodyPr/>
          <a:lstStyle/>
          <a:p>
            <a:fld id="{AB4548AD-B379-4735-B385-BE44E240BBD5}" type="slidenum">
              <a:rPr kumimoji="1" lang="ja-JP" altLang="en-US" smtClean="0"/>
              <a:t>11</a:t>
            </a:fld>
            <a:endParaRPr kumimoji="1" lang="ja-JP" altLang="en-US"/>
          </a:p>
        </p:txBody>
      </p:sp>
    </p:spTree>
    <p:extLst>
      <p:ext uri="{BB962C8B-B14F-4D97-AF65-F5344CB8AC3E}">
        <p14:creationId xmlns:p14="http://schemas.microsoft.com/office/powerpoint/2010/main" val="1129229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59017" y="0"/>
            <a:ext cx="2869315" cy="1052513"/>
          </a:xfrm>
        </p:spPr>
        <p:txBody>
          <a:bodyPr>
            <a:normAutofit/>
          </a:bodyPr>
          <a:lstStyle/>
          <a:p>
            <a:r>
              <a:rPr kumimoji="1" lang="ja-JP" altLang="en-US" dirty="0"/>
              <a:t>初 診 時</a:t>
            </a:r>
          </a:p>
        </p:txBody>
      </p:sp>
      <p:pic>
        <p:nvPicPr>
          <p:cNvPr id="5"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1253" y="1576482"/>
            <a:ext cx="1404322" cy="224691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1730" y="1576482"/>
            <a:ext cx="1404322" cy="224691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4100" y="2138211"/>
            <a:ext cx="1872429" cy="168518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470" y="2138211"/>
            <a:ext cx="1872429" cy="168518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0776" y="1576482"/>
            <a:ext cx="1404322" cy="224691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0299" y="2138211"/>
            <a:ext cx="1872429" cy="1685186"/>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7929" y="2138211"/>
            <a:ext cx="1872429" cy="1685186"/>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07451" y="3813349"/>
            <a:ext cx="1404322" cy="2246915"/>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9040" y="3813349"/>
            <a:ext cx="1404322" cy="2246915"/>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10629" y="3813349"/>
            <a:ext cx="1872429" cy="1685186"/>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80327" y="3813349"/>
            <a:ext cx="1872429" cy="1685186"/>
          </a:xfrm>
          <a:prstGeom prst="rect">
            <a:avLst/>
          </a:prstGeom>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05862" y="3813349"/>
            <a:ext cx="1404322" cy="2246915"/>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36166" y="3813349"/>
            <a:ext cx="1872429" cy="1685186"/>
          </a:xfrm>
          <a:prstGeom prst="rect">
            <a:avLst/>
          </a:prstGeom>
        </p:spPr>
      </p:pic>
      <p:pic>
        <p:nvPicPr>
          <p:cNvPr id="19" name="図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66470" y="3813349"/>
            <a:ext cx="1872429" cy="1685186"/>
          </a:xfrm>
          <a:prstGeom prst="rect">
            <a:avLst/>
          </a:prstGeom>
        </p:spPr>
      </p:pic>
      <p:sp>
        <p:nvSpPr>
          <p:cNvPr id="20" name="正方形/長方形 19"/>
          <p:cNvSpPr/>
          <p:nvPr/>
        </p:nvSpPr>
        <p:spPr>
          <a:xfrm>
            <a:off x="7323855" y="478549"/>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4" name="スライド番号プレースホルダー 3">
            <a:extLst>
              <a:ext uri="{FF2B5EF4-FFF2-40B4-BE49-F238E27FC236}">
                <a16:creationId xmlns:a16="http://schemas.microsoft.com/office/drawing/2014/main" id="{4EBC28F4-8C7D-162A-3487-5B656536C550}"/>
              </a:ext>
            </a:extLst>
          </p:cNvPr>
          <p:cNvSpPr>
            <a:spLocks noGrp="1"/>
          </p:cNvSpPr>
          <p:nvPr>
            <p:ph type="sldNum" sz="quarter" idx="12"/>
          </p:nvPr>
        </p:nvSpPr>
        <p:spPr/>
        <p:txBody>
          <a:bodyPr/>
          <a:lstStyle/>
          <a:p>
            <a:fld id="{AB4548AD-B379-4735-B385-BE44E240BBD5}" type="slidenum">
              <a:rPr kumimoji="1" lang="ja-JP" altLang="en-US" smtClean="0"/>
              <a:t>12</a:t>
            </a:fld>
            <a:endParaRPr kumimoji="1" lang="ja-JP" altLang="en-US"/>
          </a:p>
        </p:txBody>
      </p:sp>
    </p:spTree>
    <p:extLst>
      <p:ext uri="{BB962C8B-B14F-4D97-AF65-F5344CB8AC3E}">
        <p14:creationId xmlns:p14="http://schemas.microsoft.com/office/powerpoint/2010/main" val="405216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3"/>
          </a:xfrm>
        </p:spPr>
        <p:txBody>
          <a:bodyPr/>
          <a:lstStyle/>
          <a:p>
            <a:r>
              <a:rPr lang="ja-JP" altLang="en-US" dirty="0"/>
              <a:t>初 診 時</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329573393"/>
              </p:ext>
            </p:extLst>
          </p:nvPr>
        </p:nvGraphicFramePr>
        <p:xfrm>
          <a:off x="254833" y="1094281"/>
          <a:ext cx="11557414" cy="3822497"/>
        </p:xfrm>
        <a:graphic>
          <a:graphicData uri="http://schemas.openxmlformats.org/drawingml/2006/table">
            <a:tbl>
              <a:tblPr firstRow="1" bandRow="1">
                <a:tableStyleId>{5C22544A-7EE6-4342-B048-85BDC9FD1C3A}</a:tableStyleId>
              </a:tblPr>
              <a:tblGrid>
                <a:gridCol w="344774">
                  <a:extLst>
                    <a:ext uri="{9D8B030D-6E8A-4147-A177-3AD203B41FA5}">
                      <a16:colId xmlns:a16="http://schemas.microsoft.com/office/drawing/2014/main" val="20000"/>
                    </a:ext>
                  </a:extLst>
                </a:gridCol>
                <a:gridCol w="318992">
                  <a:extLst>
                    <a:ext uri="{9D8B030D-6E8A-4147-A177-3AD203B41FA5}">
                      <a16:colId xmlns:a16="http://schemas.microsoft.com/office/drawing/2014/main" val="20001"/>
                    </a:ext>
                  </a:extLst>
                </a:gridCol>
                <a:gridCol w="226951">
                  <a:extLst>
                    <a:ext uri="{9D8B030D-6E8A-4147-A177-3AD203B41FA5}">
                      <a16:colId xmlns:a16="http://schemas.microsoft.com/office/drawing/2014/main" val="20002"/>
                    </a:ext>
                  </a:extLst>
                </a:gridCol>
                <a:gridCol w="226951">
                  <a:extLst>
                    <a:ext uri="{9D8B030D-6E8A-4147-A177-3AD203B41FA5}">
                      <a16:colId xmlns:a16="http://schemas.microsoft.com/office/drawing/2014/main" val="20003"/>
                    </a:ext>
                  </a:extLst>
                </a:gridCol>
                <a:gridCol w="226951">
                  <a:extLst>
                    <a:ext uri="{9D8B030D-6E8A-4147-A177-3AD203B41FA5}">
                      <a16:colId xmlns:a16="http://schemas.microsoft.com/office/drawing/2014/main" val="20004"/>
                    </a:ext>
                  </a:extLst>
                </a:gridCol>
                <a:gridCol w="226951">
                  <a:extLst>
                    <a:ext uri="{9D8B030D-6E8A-4147-A177-3AD203B41FA5}">
                      <a16:colId xmlns:a16="http://schemas.microsoft.com/office/drawing/2014/main" val="20005"/>
                    </a:ext>
                  </a:extLst>
                </a:gridCol>
                <a:gridCol w="226951">
                  <a:extLst>
                    <a:ext uri="{9D8B030D-6E8A-4147-A177-3AD203B41FA5}">
                      <a16:colId xmlns:a16="http://schemas.microsoft.com/office/drawing/2014/main" val="20006"/>
                    </a:ext>
                  </a:extLst>
                </a:gridCol>
                <a:gridCol w="226951">
                  <a:extLst>
                    <a:ext uri="{9D8B030D-6E8A-4147-A177-3AD203B41FA5}">
                      <a16:colId xmlns:a16="http://schemas.microsoft.com/office/drawing/2014/main" val="20007"/>
                    </a:ext>
                  </a:extLst>
                </a:gridCol>
                <a:gridCol w="226951">
                  <a:extLst>
                    <a:ext uri="{9D8B030D-6E8A-4147-A177-3AD203B41FA5}">
                      <a16:colId xmlns:a16="http://schemas.microsoft.com/office/drawing/2014/main" val="20008"/>
                    </a:ext>
                  </a:extLst>
                </a:gridCol>
                <a:gridCol w="226951">
                  <a:extLst>
                    <a:ext uri="{9D8B030D-6E8A-4147-A177-3AD203B41FA5}">
                      <a16:colId xmlns:a16="http://schemas.microsoft.com/office/drawing/2014/main" val="20009"/>
                    </a:ext>
                  </a:extLst>
                </a:gridCol>
                <a:gridCol w="226951">
                  <a:extLst>
                    <a:ext uri="{9D8B030D-6E8A-4147-A177-3AD203B41FA5}">
                      <a16:colId xmlns:a16="http://schemas.microsoft.com/office/drawing/2014/main" val="20010"/>
                    </a:ext>
                  </a:extLst>
                </a:gridCol>
                <a:gridCol w="226951">
                  <a:extLst>
                    <a:ext uri="{9D8B030D-6E8A-4147-A177-3AD203B41FA5}">
                      <a16:colId xmlns:a16="http://schemas.microsoft.com/office/drawing/2014/main" val="20011"/>
                    </a:ext>
                  </a:extLst>
                </a:gridCol>
                <a:gridCol w="226951">
                  <a:extLst>
                    <a:ext uri="{9D8B030D-6E8A-4147-A177-3AD203B41FA5}">
                      <a16:colId xmlns:a16="http://schemas.microsoft.com/office/drawing/2014/main" val="20012"/>
                    </a:ext>
                  </a:extLst>
                </a:gridCol>
                <a:gridCol w="226951">
                  <a:extLst>
                    <a:ext uri="{9D8B030D-6E8A-4147-A177-3AD203B41FA5}">
                      <a16:colId xmlns:a16="http://schemas.microsoft.com/office/drawing/2014/main" val="20013"/>
                    </a:ext>
                  </a:extLst>
                </a:gridCol>
                <a:gridCol w="226951">
                  <a:extLst>
                    <a:ext uri="{9D8B030D-6E8A-4147-A177-3AD203B41FA5}">
                      <a16:colId xmlns:a16="http://schemas.microsoft.com/office/drawing/2014/main" val="20014"/>
                    </a:ext>
                  </a:extLst>
                </a:gridCol>
                <a:gridCol w="226951">
                  <a:extLst>
                    <a:ext uri="{9D8B030D-6E8A-4147-A177-3AD203B41FA5}">
                      <a16:colId xmlns:a16="http://schemas.microsoft.com/office/drawing/2014/main" val="20015"/>
                    </a:ext>
                  </a:extLst>
                </a:gridCol>
                <a:gridCol w="226951">
                  <a:extLst>
                    <a:ext uri="{9D8B030D-6E8A-4147-A177-3AD203B41FA5}">
                      <a16:colId xmlns:a16="http://schemas.microsoft.com/office/drawing/2014/main" val="20016"/>
                    </a:ext>
                  </a:extLst>
                </a:gridCol>
                <a:gridCol w="226951">
                  <a:extLst>
                    <a:ext uri="{9D8B030D-6E8A-4147-A177-3AD203B41FA5}">
                      <a16:colId xmlns:a16="http://schemas.microsoft.com/office/drawing/2014/main" val="20017"/>
                    </a:ext>
                  </a:extLst>
                </a:gridCol>
                <a:gridCol w="226951">
                  <a:extLst>
                    <a:ext uri="{9D8B030D-6E8A-4147-A177-3AD203B41FA5}">
                      <a16:colId xmlns:a16="http://schemas.microsoft.com/office/drawing/2014/main" val="20018"/>
                    </a:ext>
                  </a:extLst>
                </a:gridCol>
                <a:gridCol w="226951">
                  <a:extLst>
                    <a:ext uri="{9D8B030D-6E8A-4147-A177-3AD203B41FA5}">
                      <a16:colId xmlns:a16="http://schemas.microsoft.com/office/drawing/2014/main" val="20019"/>
                    </a:ext>
                  </a:extLst>
                </a:gridCol>
                <a:gridCol w="226951">
                  <a:extLst>
                    <a:ext uri="{9D8B030D-6E8A-4147-A177-3AD203B41FA5}">
                      <a16:colId xmlns:a16="http://schemas.microsoft.com/office/drawing/2014/main" val="20020"/>
                    </a:ext>
                  </a:extLst>
                </a:gridCol>
                <a:gridCol w="226951">
                  <a:extLst>
                    <a:ext uri="{9D8B030D-6E8A-4147-A177-3AD203B41FA5}">
                      <a16:colId xmlns:a16="http://schemas.microsoft.com/office/drawing/2014/main" val="20021"/>
                    </a:ext>
                  </a:extLst>
                </a:gridCol>
                <a:gridCol w="226951">
                  <a:extLst>
                    <a:ext uri="{9D8B030D-6E8A-4147-A177-3AD203B41FA5}">
                      <a16:colId xmlns:a16="http://schemas.microsoft.com/office/drawing/2014/main" val="20022"/>
                    </a:ext>
                  </a:extLst>
                </a:gridCol>
                <a:gridCol w="226951">
                  <a:extLst>
                    <a:ext uri="{9D8B030D-6E8A-4147-A177-3AD203B41FA5}">
                      <a16:colId xmlns:a16="http://schemas.microsoft.com/office/drawing/2014/main" val="20023"/>
                    </a:ext>
                  </a:extLst>
                </a:gridCol>
                <a:gridCol w="226951">
                  <a:extLst>
                    <a:ext uri="{9D8B030D-6E8A-4147-A177-3AD203B41FA5}">
                      <a16:colId xmlns:a16="http://schemas.microsoft.com/office/drawing/2014/main" val="20024"/>
                    </a:ext>
                  </a:extLst>
                </a:gridCol>
                <a:gridCol w="226951">
                  <a:extLst>
                    <a:ext uri="{9D8B030D-6E8A-4147-A177-3AD203B41FA5}">
                      <a16:colId xmlns:a16="http://schemas.microsoft.com/office/drawing/2014/main" val="20025"/>
                    </a:ext>
                  </a:extLst>
                </a:gridCol>
                <a:gridCol w="226951">
                  <a:extLst>
                    <a:ext uri="{9D8B030D-6E8A-4147-A177-3AD203B41FA5}">
                      <a16:colId xmlns:a16="http://schemas.microsoft.com/office/drawing/2014/main" val="20026"/>
                    </a:ext>
                  </a:extLst>
                </a:gridCol>
                <a:gridCol w="226951">
                  <a:extLst>
                    <a:ext uri="{9D8B030D-6E8A-4147-A177-3AD203B41FA5}">
                      <a16:colId xmlns:a16="http://schemas.microsoft.com/office/drawing/2014/main" val="20027"/>
                    </a:ext>
                  </a:extLst>
                </a:gridCol>
                <a:gridCol w="226951">
                  <a:extLst>
                    <a:ext uri="{9D8B030D-6E8A-4147-A177-3AD203B41FA5}">
                      <a16:colId xmlns:a16="http://schemas.microsoft.com/office/drawing/2014/main" val="20028"/>
                    </a:ext>
                  </a:extLst>
                </a:gridCol>
                <a:gridCol w="226951">
                  <a:extLst>
                    <a:ext uri="{9D8B030D-6E8A-4147-A177-3AD203B41FA5}">
                      <a16:colId xmlns:a16="http://schemas.microsoft.com/office/drawing/2014/main" val="20029"/>
                    </a:ext>
                  </a:extLst>
                </a:gridCol>
                <a:gridCol w="226951">
                  <a:extLst>
                    <a:ext uri="{9D8B030D-6E8A-4147-A177-3AD203B41FA5}">
                      <a16:colId xmlns:a16="http://schemas.microsoft.com/office/drawing/2014/main" val="20030"/>
                    </a:ext>
                  </a:extLst>
                </a:gridCol>
                <a:gridCol w="226951">
                  <a:extLst>
                    <a:ext uri="{9D8B030D-6E8A-4147-A177-3AD203B41FA5}">
                      <a16:colId xmlns:a16="http://schemas.microsoft.com/office/drawing/2014/main" val="20031"/>
                    </a:ext>
                  </a:extLst>
                </a:gridCol>
                <a:gridCol w="226951">
                  <a:extLst>
                    <a:ext uri="{9D8B030D-6E8A-4147-A177-3AD203B41FA5}">
                      <a16:colId xmlns:a16="http://schemas.microsoft.com/office/drawing/2014/main" val="20032"/>
                    </a:ext>
                  </a:extLst>
                </a:gridCol>
                <a:gridCol w="226951">
                  <a:extLst>
                    <a:ext uri="{9D8B030D-6E8A-4147-A177-3AD203B41FA5}">
                      <a16:colId xmlns:a16="http://schemas.microsoft.com/office/drawing/2014/main" val="20033"/>
                    </a:ext>
                  </a:extLst>
                </a:gridCol>
                <a:gridCol w="226951">
                  <a:extLst>
                    <a:ext uri="{9D8B030D-6E8A-4147-A177-3AD203B41FA5}">
                      <a16:colId xmlns:a16="http://schemas.microsoft.com/office/drawing/2014/main" val="20034"/>
                    </a:ext>
                  </a:extLst>
                </a:gridCol>
                <a:gridCol w="226951">
                  <a:extLst>
                    <a:ext uri="{9D8B030D-6E8A-4147-A177-3AD203B41FA5}">
                      <a16:colId xmlns:a16="http://schemas.microsoft.com/office/drawing/2014/main" val="20035"/>
                    </a:ext>
                  </a:extLst>
                </a:gridCol>
                <a:gridCol w="226951">
                  <a:extLst>
                    <a:ext uri="{9D8B030D-6E8A-4147-A177-3AD203B41FA5}">
                      <a16:colId xmlns:a16="http://schemas.microsoft.com/office/drawing/2014/main" val="20036"/>
                    </a:ext>
                  </a:extLst>
                </a:gridCol>
                <a:gridCol w="226951">
                  <a:extLst>
                    <a:ext uri="{9D8B030D-6E8A-4147-A177-3AD203B41FA5}">
                      <a16:colId xmlns:a16="http://schemas.microsoft.com/office/drawing/2014/main" val="20037"/>
                    </a:ext>
                  </a:extLst>
                </a:gridCol>
                <a:gridCol w="226951">
                  <a:extLst>
                    <a:ext uri="{9D8B030D-6E8A-4147-A177-3AD203B41FA5}">
                      <a16:colId xmlns:a16="http://schemas.microsoft.com/office/drawing/2014/main" val="20038"/>
                    </a:ext>
                  </a:extLst>
                </a:gridCol>
                <a:gridCol w="226951">
                  <a:extLst>
                    <a:ext uri="{9D8B030D-6E8A-4147-A177-3AD203B41FA5}">
                      <a16:colId xmlns:a16="http://schemas.microsoft.com/office/drawing/2014/main" val="20039"/>
                    </a:ext>
                  </a:extLst>
                </a:gridCol>
                <a:gridCol w="226951">
                  <a:extLst>
                    <a:ext uri="{9D8B030D-6E8A-4147-A177-3AD203B41FA5}">
                      <a16:colId xmlns:a16="http://schemas.microsoft.com/office/drawing/2014/main" val="20040"/>
                    </a:ext>
                  </a:extLst>
                </a:gridCol>
                <a:gridCol w="226951">
                  <a:extLst>
                    <a:ext uri="{9D8B030D-6E8A-4147-A177-3AD203B41FA5}">
                      <a16:colId xmlns:a16="http://schemas.microsoft.com/office/drawing/2014/main" val="20041"/>
                    </a:ext>
                  </a:extLst>
                </a:gridCol>
                <a:gridCol w="226951">
                  <a:extLst>
                    <a:ext uri="{9D8B030D-6E8A-4147-A177-3AD203B41FA5}">
                      <a16:colId xmlns:a16="http://schemas.microsoft.com/office/drawing/2014/main" val="20042"/>
                    </a:ext>
                  </a:extLst>
                </a:gridCol>
                <a:gridCol w="226951">
                  <a:extLst>
                    <a:ext uri="{9D8B030D-6E8A-4147-A177-3AD203B41FA5}">
                      <a16:colId xmlns:a16="http://schemas.microsoft.com/office/drawing/2014/main" val="20043"/>
                    </a:ext>
                  </a:extLst>
                </a:gridCol>
                <a:gridCol w="226951">
                  <a:extLst>
                    <a:ext uri="{9D8B030D-6E8A-4147-A177-3AD203B41FA5}">
                      <a16:colId xmlns:a16="http://schemas.microsoft.com/office/drawing/2014/main" val="20044"/>
                    </a:ext>
                  </a:extLst>
                </a:gridCol>
                <a:gridCol w="226951">
                  <a:extLst>
                    <a:ext uri="{9D8B030D-6E8A-4147-A177-3AD203B41FA5}">
                      <a16:colId xmlns:a16="http://schemas.microsoft.com/office/drawing/2014/main" val="20045"/>
                    </a:ext>
                  </a:extLst>
                </a:gridCol>
                <a:gridCol w="226951">
                  <a:extLst>
                    <a:ext uri="{9D8B030D-6E8A-4147-A177-3AD203B41FA5}">
                      <a16:colId xmlns:a16="http://schemas.microsoft.com/office/drawing/2014/main" val="20046"/>
                    </a:ext>
                  </a:extLst>
                </a:gridCol>
                <a:gridCol w="226951">
                  <a:extLst>
                    <a:ext uri="{9D8B030D-6E8A-4147-A177-3AD203B41FA5}">
                      <a16:colId xmlns:a16="http://schemas.microsoft.com/office/drawing/2014/main" val="20047"/>
                    </a:ext>
                  </a:extLst>
                </a:gridCol>
                <a:gridCol w="226951">
                  <a:extLst>
                    <a:ext uri="{9D8B030D-6E8A-4147-A177-3AD203B41FA5}">
                      <a16:colId xmlns:a16="http://schemas.microsoft.com/office/drawing/2014/main" val="20048"/>
                    </a:ext>
                  </a:extLst>
                </a:gridCol>
                <a:gridCol w="226951">
                  <a:extLst>
                    <a:ext uri="{9D8B030D-6E8A-4147-A177-3AD203B41FA5}">
                      <a16:colId xmlns:a16="http://schemas.microsoft.com/office/drawing/2014/main" val="20049"/>
                    </a:ext>
                  </a:extLst>
                </a:gridCol>
              </a:tblGrid>
              <a:tr h="510269">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上顎</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動揺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i="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2038">
                <a:tc rowSpan="2">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2038">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52038">
                <a:tc rowSpan="2">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L</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52038">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下顎</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動揺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Text Box 12"/>
          <p:cNvSpPr txBox="1">
            <a:spLocks noChangeArrowheads="1"/>
          </p:cNvSpPr>
          <p:nvPr/>
        </p:nvSpPr>
        <p:spPr bwMode="auto">
          <a:xfrm>
            <a:off x="6892771" y="5206266"/>
            <a:ext cx="4461029" cy="1240980"/>
          </a:xfrm>
          <a:prstGeom prst="rect">
            <a:avLst/>
          </a:prstGeom>
          <a:noFill/>
          <a:ln w="9525">
            <a:noFill/>
            <a:miter lim="800000"/>
            <a:headEnd/>
            <a:tailEnd/>
          </a:ln>
        </p:spPr>
        <p:txBody>
          <a:bodyPr wrap="square" lIns="131698" tIns="65849" rIns="131698" bIns="65849">
            <a:spAutoFit/>
          </a:bodyPr>
          <a:lstStyle/>
          <a:p>
            <a:pPr algn="r"/>
            <a:r>
              <a:rPr lang="en-US" altLang="ja-JP" sz="1600" dirty="0">
                <a:latin typeface="HG丸ｺﾞｼｯｸM-PRO" pitchFamily="49" charset="-128"/>
                <a:ea typeface="HG丸ｺﾞｼｯｸM-PRO" pitchFamily="49" charset="-128"/>
              </a:rPr>
              <a:t>Bleeding</a:t>
            </a:r>
            <a:r>
              <a:rPr lang="ja-JP" altLang="en-US" sz="1600" dirty="0">
                <a:latin typeface="HG丸ｺﾞｼｯｸM-PRO" pitchFamily="49" charset="-128"/>
                <a:ea typeface="HG丸ｺﾞｼｯｸM-PRO" pitchFamily="49" charset="-128"/>
              </a:rPr>
              <a:t> </a:t>
            </a:r>
            <a:r>
              <a:rPr lang="en-US" altLang="ja-JP" sz="1600" dirty="0">
                <a:latin typeface="HG丸ｺﾞｼｯｸM-PRO" pitchFamily="49" charset="-128"/>
                <a:ea typeface="HG丸ｺﾞｼｯｸM-PRO" pitchFamily="49" charset="-128"/>
              </a:rPr>
              <a:t>On</a:t>
            </a:r>
            <a:r>
              <a:rPr lang="ja-JP" altLang="en-US" sz="1600" dirty="0">
                <a:latin typeface="HG丸ｺﾞｼｯｸM-PRO" pitchFamily="49" charset="-128"/>
                <a:ea typeface="HG丸ｺﾞｼｯｸM-PRO" pitchFamily="49" charset="-128"/>
              </a:rPr>
              <a:t> </a:t>
            </a:r>
            <a:r>
              <a:rPr lang="en-US" altLang="ja-JP" sz="1600" dirty="0">
                <a:latin typeface="HG丸ｺﾞｼｯｸM-PRO" pitchFamily="49" charset="-128"/>
                <a:ea typeface="HG丸ｺﾞｼｯｸM-PRO" pitchFamily="49" charset="-128"/>
              </a:rPr>
              <a:t>Probing</a:t>
            </a:r>
            <a:r>
              <a:rPr lang="ja-JP" altLang="en-US" sz="1600" dirty="0">
                <a:latin typeface="HG丸ｺﾞｼｯｸM-PRO" pitchFamily="49" charset="-128"/>
                <a:ea typeface="HG丸ｺﾞｼｯｸM-PRO" pitchFamily="49" charset="-128"/>
              </a:rPr>
              <a:t> （赤）</a:t>
            </a:r>
            <a:endParaRPr lang="en-US" altLang="ja-JP" sz="1600" dirty="0">
              <a:latin typeface="HG丸ｺﾞｼｯｸM-PRO" pitchFamily="49" charset="-128"/>
              <a:ea typeface="HG丸ｺﾞｼｯｸM-PRO" pitchFamily="49" charset="-128"/>
            </a:endParaRPr>
          </a:p>
          <a:p>
            <a:pPr algn="r"/>
            <a:r>
              <a:rPr lang="en-US" altLang="ja-JP" sz="1600" dirty="0">
                <a:latin typeface="HG丸ｺﾞｼｯｸM-PRO" pitchFamily="49" charset="-128"/>
                <a:ea typeface="HG丸ｺﾞｼｯｸM-PRO" pitchFamily="49" charset="-128"/>
              </a:rPr>
              <a:t>BOP</a:t>
            </a:r>
            <a:r>
              <a:rPr lang="ja-JP" altLang="en-US" sz="1600" dirty="0">
                <a:latin typeface="HG丸ｺﾞｼｯｸM-PRO" pitchFamily="49" charset="-128"/>
                <a:ea typeface="HG丸ｺﾞｼｯｸM-PRO" pitchFamily="49" charset="-128"/>
              </a:rPr>
              <a:t>率　○○</a:t>
            </a:r>
            <a:r>
              <a:rPr lang="en-US" altLang="ja-JP" sz="1600" dirty="0">
                <a:latin typeface="HG丸ｺﾞｼｯｸM-PRO" pitchFamily="49" charset="-128"/>
                <a:ea typeface="HG丸ｺﾞｼｯｸM-PRO" pitchFamily="49" charset="-128"/>
              </a:rPr>
              <a:t>.</a:t>
            </a:r>
            <a:r>
              <a:rPr lang="ja-JP" altLang="en-US" sz="1600" dirty="0">
                <a:latin typeface="HG丸ｺﾞｼｯｸM-PRO" pitchFamily="49" charset="-128"/>
                <a:ea typeface="HG丸ｺﾞｼｯｸM-PRO" pitchFamily="49" charset="-128"/>
              </a:rPr>
              <a:t>○％</a:t>
            </a:r>
            <a:endParaRPr lang="en-US" altLang="ja-JP" sz="1600" dirty="0">
              <a:latin typeface="HG丸ｺﾞｼｯｸM-PRO" pitchFamily="49" charset="-128"/>
              <a:ea typeface="HG丸ｺﾞｼｯｸM-PRO" pitchFamily="49" charset="-128"/>
            </a:endParaRPr>
          </a:p>
          <a:p>
            <a:pPr algn="r"/>
            <a:r>
              <a:rPr lang="ja-JP" altLang="en-US" sz="1600" dirty="0">
                <a:latin typeface="HG丸ｺﾞｼｯｸM-PRO" pitchFamily="50" charset="-128"/>
                <a:ea typeface="HG丸ｺﾞｼｯｸM-PRO" pitchFamily="50" charset="-128"/>
              </a:rPr>
              <a:t>４㎜以上の歯周ポケット　○○</a:t>
            </a:r>
            <a:r>
              <a:rPr lang="en-US" altLang="ja-JP" sz="16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a:t>
            </a:r>
            <a:endParaRPr lang="ja-JP" altLang="en-US" sz="1600" dirty="0">
              <a:latin typeface="HG丸ｺﾞｼｯｸM-PRO" pitchFamily="49" charset="-128"/>
              <a:ea typeface="HG丸ｺﾞｼｯｸM-PRO" pitchFamily="49" charset="-128"/>
            </a:endParaRPr>
          </a:p>
          <a:p>
            <a:pPr algn="r"/>
            <a:r>
              <a:rPr lang="ja-JP" altLang="en-US" sz="2400" dirty="0">
                <a:latin typeface="HG丸ｺﾞｼｯｸM-PRO" pitchFamily="49" charset="-128"/>
                <a:ea typeface="HG丸ｺﾞｼｯｸM-PRO" pitchFamily="49" charset="-128"/>
              </a:rPr>
              <a:t>　</a:t>
            </a:r>
          </a:p>
        </p:txBody>
      </p:sp>
      <p:sp>
        <p:nvSpPr>
          <p:cNvPr id="9" name="テキスト ボックス 8"/>
          <p:cNvSpPr txBox="1"/>
          <p:nvPr/>
        </p:nvSpPr>
        <p:spPr>
          <a:xfrm>
            <a:off x="838200" y="5206266"/>
            <a:ext cx="4977598" cy="849465"/>
          </a:xfrm>
          <a:prstGeom prst="rect">
            <a:avLst/>
          </a:prstGeom>
          <a:noFill/>
        </p:spPr>
        <p:txBody>
          <a:bodyPr wrap="square" lIns="109730" tIns="54865" rIns="109730" bIns="54865" rtlCol="0">
            <a:spAutoFit/>
          </a:bodyPr>
          <a:lstStyle/>
          <a:p>
            <a:r>
              <a:rPr lang="en-US" altLang="ja-JP" sz="1600" dirty="0">
                <a:latin typeface="HG丸ｺﾞｼｯｸM-PRO" pitchFamily="50" charset="-128"/>
                <a:ea typeface="HG丸ｺﾞｼｯｸM-PRO" pitchFamily="50" charset="-128"/>
              </a:rPr>
              <a:t>PPD</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Probing Pocket Depth</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mm</a:t>
            </a: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r>
              <a:rPr lang="en-US" altLang="ja-JP" sz="1600" dirty="0">
                <a:latin typeface="HG丸ｺﾞｼｯｸM-PRO" pitchFamily="50" charset="-128"/>
                <a:ea typeface="HG丸ｺﾞｼｯｸM-PRO" pitchFamily="50" charset="-128"/>
              </a:rPr>
              <a:t>B</a:t>
            </a:r>
            <a:r>
              <a:rPr lang="ja-JP" altLang="en-US" sz="1600" dirty="0">
                <a:latin typeface="HG丸ｺﾞｼｯｸM-PRO" pitchFamily="50" charset="-128"/>
                <a:ea typeface="HG丸ｺﾞｼｯｸM-PRO" pitchFamily="50" charset="-128"/>
              </a:rPr>
              <a:t>：頬側　</a:t>
            </a:r>
            <a:r>
              <a:rPr lang="en-US" altLang="ja-JP" sz="1600" dirty="0">
                <a:latin typeface="HG丸ｺﾞｼｯｸM-PRO" pitchFamily="50" charset="-128"/>
                <a:ea typeface="HG丸ｺﾞｼｯｸM-PRO" pitchFamily="50" charset="-128"/>
              </a:rPr>
              <a:t>P</a:t>
            </a:r>
            <a:r>
              <a:rPr lang="ja-JP" altLang="en-US" sz="1600" dirty="0">
                <a:latin typeface="HG丸ｺﾞｼｯｸM-PRO" pitchFamily="50" charset="-128"/>
                <a:ea typeface="HG丸ｺﾞｼｯｸM-PRO" pitchFamily="50" charset="-128"/>
              </a:rPr>
              <a:t>：口蓋側　</a:t>
            </a:r>
            <a:r>
              <a:rPr lang="en-US" altLang="ja-JP" sz="1600" dirty="0">
                <a:latin typeface="HG丸ｺﾞｼｯｸM-PRO" pitchFamily="50" charset="-128"/>
                <a:ea typeface="HG丸ｺﾞｼｯｸM-PRO" pitchFamily="50" charset="-128"/>
              </a:rPr>
              <a:t>L</a:t>
            </a:r>
            <a:r>
              <a:rPr lang="ja-JP" altLang="en-US" sz="1600" dirty="0">
                <a:latin typeface="HG丸ｺﾞｼｯｸM-PRO" pitchFamily="50" charset="-128"/>
                <a:ea typeface="HG丸ｺﾞｼｯｸM-PRO" pitchFamily="50" charset="-128"/>
              </a:rPr>
              <a:t>：舌側</a:t>
            </a:r>
          </a:p>
          <a:p>
            <a:r>
              <a:rPr lang="ja-JP" altLang="en-US" sz="1600" dirty="0">
                <a:latin typeface="HG丸ｺﾞｼｯｸM-PRO" pitchFamily="50" charset="-128"/>
                <a:ea typeface="HG丸ｺﾞｼｯｸM-PRO" pitchFamily="50" charset="-128"/>
              </a:rPr>
              <a:t>動揺：</a:t>
            </a:r>
            <a:r>
              <a:rPr lang="en-US" altLang="ja-JP" sz="1600" dirty="0">
                <a:latin typeface="HG丸ｺﾞｼｯｸM-PRO" pitchFamily="50" charset="-128"/>
                <a:ea typeface="HG丸ｺﾞｼｯｸM-PRO" pitchFamily="50" charset="-128"/>
              </a:rPr>
              <a:t>Miller</a:t>
            </a:r>
            <a:r>
              <a:rPr lang="ja-JP" altLang="en-US" sz="1600" dirty="0">
                <a:latin typeface="HG丸ｺﾞｼｯｸM-PRO" pitchFamily="50" charset="-128"/>
                <a:ea typeface="HG丸ｺﾞｼｯｸM-PRO" pitchFamily="50" charset="-128"/>
              </a:rPr>
              <a:t>の分類 （度）</a:t>
            </a:r>
          </a:p>
        </p:txBody>
      </p:sp>
      <p:sp>
        <p:nvSpPr>
          <p:cNvPr id="5" name="正方形/長方形 4"/>
          <p:cNvSpPr/>
          <p:nvPr/>
        </p:nvSpPr>
        <p:spPr>
          <a:xfrm>
            <a:off x="8405557" y="450720"/>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4" name="スライド番号プレースホルダー 3">
            <a:extLst>
              <a:ext uri="{FF2B5EF4-FFF2-40B4-BE49-F238E27FC236}">
                <a16:creationId xmlns:a16="http://schemas.microsoft.com/office/drawing/2014/main" id="{DBA667A5-7F36-7103-DF5E-8E21DC212123}"/>
              </a:ext>
            </a:extLst>
          </p:cNvPr>
          <p:cNvSpPr>
            <a:spLocks noGrp="1"/>
          </p:cNvSpPr>
          <p:nvPr>
            <p:ph type="sldNum" sz="quarter" idx="12"/>
          </p:nvPr>
        </p:nvSpPr>
        <p:spPr/>
        <p:txBody>
          <a:bodyPr/>
          <a:lstStyle/>
          <a:p>
            <a:fld id="{AB4548AD-B379-4735-B385-BE44E240BBD5}" type="slidenum">
              <a:rPr kumimoji="1" lang="ja-JP" altLang="en-US" smtClean="0"/>
              <a:t>13</a:t>
            </a:fld>
            <a:endParaRPr kumimoji="1" lang="ja-JP" altLang="en-US"/>
          </a:p>
        </p:txBody>
      </p:sp>
    </p:spTree>
    <p:extLst>
      <p:ext uri="{BB962C8B-B14F-4D97-AF65-F5344CB8AC3E}">
        <p14:creationId xmlns:p14="http://schemas.microsoft.com/office/powerpoint/2010/main" val="77394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3"/>
          </a:xfrm>
        </p:spPr>
        <p:txBody>
          <a:bodyPr/>
          <a:lstStyle/>
          <a:p>
            <a:r>
              <a:rPr lang="ja-JP" altLang="en-US" dirty="0"/>
              <a:t>初 診 時</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329573393"/>
              </p:ext>
            </p:extLst>
          </p:nvPr>
        </p:nvGraphicFramePr>
        <p:xfrm>
          <a:off x="254833" y="1094281"/>
          <a:ext cx="11557414" cy="3822497"/>
        </p:xfrm>
        <a:graphic>
          <a:graphicData uri="http://schemas.openxmlformats.org/drawingml/2006/table">
            <a:tbl>
              <a:tblPr firstRow="1" bandRow="1">
                <a:tableStyleId>{5C22544A-7EE6-4342-B048-85BDC9FD1C3A}</a:tableStyleId>
              </a:tblPr>
              <a:tblGrid>
                <a:gridCol w="344774">
                  <a:extLst>
                    <a:ext uri="{9D8B030D-6E8A-4147-A177-3AD203B41FA5}">
                      <a16:colId xmlns:a16="http://schemas.microsoft.com/office/drawing/2014/main" val="20000"/>
                    </a:ext>
                  </a:extLst>
                </a:gridCol>
                <a:gridCol w="318992">
                  <a:extLst>
                    <a:ext uri="{9D8B030D-6E8A-4147-A177-3AD203B41FA5}">
                      <a16:colId xmlns:a16="http://schemas.microsoft.com/office/drawing/2014/main" val="20001"/>
                    </a:ext>
                  </a:extLst>
                </a:gridCol>
                <a:gridCol w="226951">
                  <a:extLst>
                    <a:ext uri="{9D8B030D-6E8A-4147-A177-3AD203B41FA5}">
                      <a16:colId xmlns:a16="http://schemas.microsoft.com/office/drawing/2014/main" val="20002"/>
                    </a:ext>
                  </a:extLst>
                </a:gridCol>
                <a:gridCol w="226951">
                  <a:extLst>
                    <a:ext uri="{9D8B030D-6E8A-4147-A177-3AD203B41FA5}">
                      <a16:colId xmlns:a16="http://schemas.microsoft.com/office/drawing/2014/main" val="20003"/>
                    </a:ext>
                  </a:extLst>
                </a:gridCol>
                <a:gridCol w="226951">
                  <a:extLst>
                    <a:ext uri="{9D8B030D-6E8A-4147-A177-3AD203B41FA5}">
                      <a16:colId xmlns:a16="http://schemas.microsoft.com/office/drawing/2014/main" val="20004"/>
                    </a:ext>
                  </a:extLst>
                </a:gridCol>
                <a:gridCol w="226951">
                  <a:extLst>
                    <a:ext uri="{9D8B030D-6E8A-4147-A177-3AD203B41FA5}">
                      <a16:colId xmlns:a16="http://schemas.microsoft.com/office/drawing/2014/main" val="20005"/>
                    </a:ext>
                  </a:extLst>
                </a:gridCol>
                <a:gridCol w="226951">
                  <a:extLst>
                    <a:ext uri="{9D8B030D-6E8A-4147-A177-3AD203B41FA5}">
                      <a16:colId xmlns:a16="http://schemas.microsoft.com/office/drawing/2014/main" val="20006"/>
                    </a:ext>
                  </a:extLst>
                </a:gridCol>
                <a:gridCol w="226951">
                  <a:extLst>
                    <a:ext uri="{9D8B030D-6E8A-4147-A177-3AD203B41FA5}">
                      <a16:colId xmlns:a16="http://schemas.microsoft.com/office/drawing/2014/main" val="20007"/>
                    </a:ext>
                  </a:extLst>
                </a:gridCol>
                <a:gridCol w="226951">
                  <a:extLst>
                    <a:ext uri="{9D8B030D-6E8A-4147-A177-3AD203B41FA5}">
                      <a16:colId xmlns:a16="http://schemas.microsoft.com/office/drawing/2014/main" val="20008"/>
                    </a:ext>
                  </a:extLst>
                </a:gridCol>
                <a:gridCol w="226951">
                  <a:extLst>
                    <a:ext uri="{9D8B030D-6E8A-4147-A177-3AD203B41FA5}">
                      <a16:colId xmlns:a16="http://schemas.microsoft.com/office/drawing/2014/main" val="20009"/>
                    </a:ext>
                  </a:extLst>
                </a:gridCol>
                <a:gridCol w="226951">
                  <a:extLst>
                    <a:ext uri="{9D8B030D-6E8A-4147-A177-3AD203B41FA5}">
                      <a16:colId xmlns:a16="http://schemas.microsoft.com/office/drawing/2014/main" val="20010"/>
                    </a:ext>
                  </a:extLst>
                </a:gridCol>
                <a:gridCol w="226951">
                  <a:extLst>
                    <a:ext uri="{9D8B030D-6E8A-4147-A177-3AD203B41FA5}">
                      <a16:colId xmlns:a16="http://schemas.microsoft.com/office/drawing/2014/main" val="20011"/>
                    </a:ext>
                  </a:extLst>
                </a:gridCol>
                <a:gridCol w="226951">
                  <a:extLst>
                    <a:ext uri="{9D8B030D-6E8A-4147-A177-3AD203B41FA5}">
                      <a16:colId xmlns:a16="http://schemas.microsoft.com/office/drawing/2014/main" val="20012"/>
                    </a:ext>
                  </a:extLst>
                </a:gridCol>
                <a:gridCol w="226951">
                  <a:extLst>
                    <a:ext uri="{9D8B030D-6E8A-4147-A177-3AD203B41FA5}">
                      <a16:colId xmlns:a16="http://schemas.microsoft.com/office/drawing/2014/main" val="20013"/>
                    </a:ext>
                  </a:extLst>
                </a:gridCol>
                <a:gridCol w="226951">
                  <a:extLst>
                    <a:ext uri="{9D8B030D-6E8A-4147-A177-3AD203B41FA5}">
                      <a16:colId xmlns:a16="http://schemas.microsoft.com/office/drawing/2014/main" val="20014"/>
                    </a:ext>
                  </a:extLst>
                </a:gridCol>
                <a:gridCol w="226951">
                  <a:extLst>
                    <a:ext uri="{9D8B030D-6E8A-4147-A177-3AD203B41FA5}">
                      <a16:colId xmlns:a16="http://schemas.microsoft.com/office/drawing/2014/main" val="20015"/>
                    </a:ext>
                  </a:extLst>
                </a:gridCol>
                <a:gridCol w="226951">
                  <a:extLst>
                    <a:ext uri="{9D8B030D-6E8A-4147-A177-3AD203B41FA5}">
                      <a16:colId xmlns:a16="http://schemas.microsoft.com/office/drawing/2014/main" val="20016"/>
                    </a:ext>
                  </a:extLst>
                </a:gridCol>
                <a:gridCol w="226951">
                  <a:extLst>
                    <a:ext uri="{9D8B030D-6E8A-4147-A177-3AD203B41FA5}">
                      <a16:colId xmlns:a16="http://schemas.microsoft.com/office/drawing/2014/main" val="20017"/>
                    </a:ext>
                  </a:extLst>
                </a:gridCol>
                <a:gridCol w="226951">
                  <a:extLst>
                    <a:ext uri="{9D8B030D-6E8A-4147-A177-3AD203B41FA5}">
                      <a16:colId xmlns:a16="http://schemas.microsoft.com/office/drawing/2014/main" val="20018"/>
                    </a:ext>
                  </a:extLst>
                </a:gridCol>
                <a:gridCol w="226951">
                  <a:extLst>
                    <a:ext uri="{9D8B030D-6E8A-4147-A177-3AD203B41FA5}">
                      <a16:colId xmlns:a16="http://schemas.microsoft.com/office/drawing/2014/main" val="20019"/>
                    </a:ext>
                  </a:extLst>
                </a:gridCol>
                <a:gridCol w="226951">
                  <a:extLst>
                    <a:ext uri="{9D8B030D-6E8A-4147-A177-3AD203B41FA5}">
                      <a16:colId xmlns:a16="http://schemas.microsoft.com/office/drawing/2014/main" val="20020"/>
                    </a:ext>
                  </a:extLst>
                </a:gridCol>
                <a:gridCol w="226951">
                  <a:extLst>
                    <a:ext uri="{9D8B030D-6E8A-4147-A177-3AD203B41FA5}">
                      <a16:colId xmlns:a16="http://schemas.microsoft.com/office/drawing/2014/main" val="20021"/>
                    </a:ext>
                  </a:extLst>
                </a:gridCol>
                <a:gridCol w="226951">
                  <a:extLst>
                    <a:ext uri="{9D8B030D-6E8A-4147-A177-3AD203B41FA5}">
                      <a16:colId xmlns:a16="http://schemas.microsoft.com/office/drawing/2014/main" val="20022"/>
                    </a:ext>
                  </a:extLst>
                </a:gridCol>
                <a:gridCol w="226951">
                  <a:extLst>
                    <a:ext uri="{9D8B030D-6E8A-4147-A177-3AD203B41FA5}">
                      <a16:colId xmlns:a16="http://schemas.microsoft.com/office/drawing/2014/main" val="20023"/>
                    </a:ext>
                  </a:extLst>
                </a:gridCol>
                <a:gridCol w="226951">
                  <a:extLst>
                    <a:ext uri="{9D8B030D-6E8A-4147-A177-3AD203B41FA5}">
                      <a16:colId xmlns:a16="http://schemas.microsoft.com/office/drawing/2014/main" val="20024"/>
                    </a:ext>
                  </a:extLst>
                </a:gridCol>
                <a:gridCol w="226951">
                  <a:extLst>
                    <a:ext uri="{9D8B030D-6E8A-4147-A177-3AD203B41FA5}">
                      <a16:colId xmlns:a16="http://schemas.microsoft.com/office/drawing/2014/main" val="20025"/>
                    </a:ext>
                  </a:extLst>
                </a:gridCol>
                <a:gridCol w="226951">
                  <a:extLst>
                    <a:ext uri="{9D8B030D-6E8A-4147-A177-3AD203B41FA5}">
                      <a16:colId xmlns:a16="http://schemas.microsoft.com/office/drawing/2014/main" val="20026"/>
                    </a:ext>
                  </a:extLst>
                </a:gridCol>
                <a:gridCol w="226951">
                  <a:extLst>
                    <a:ext uri="{9D8B030D-6E8A-4147-A177-3AD203B41FA5}">
                      <a16:colId xmlns:a16="http://schemas.microsoft.com/office/drawing/2014/main" val="20027"/>
                    </a:ext>
                  </a:extLst>
                </a:gridCol>
                <a:gridCol w="226951">
                  <a:extLst>
                    <a:ext uri="{9D8B030D-6E8A-4147-A177-3AD203B41FA5}">
                      <a16:colId xmlns:a16="http://schemas.microsoft.com/office/drawing/2014/main" val="20028"/>
                    </a:ext>
                  </a:extLst>
                </a:gridCol>
                <a:gridCol w="226951">
                  <a:extLst>
                    <a:ext uri="{9D8B030D-6E8A-4147-A177-3AD203B41FA5}">
                      <a16:colId xmlns:a16="http://schemas.microsoft.com/office/drawing/2014/main" val="20029"/>
                    </a:ext>
                  </a:extLst>
                </a:gridCol>
                <a:gridCol w="226951">
                  <a:extLst>
                    <a:ext uri="{9D8B030D-6E8A-4147-A177-3AD203B41FA5}">
                      <a16:colId xmlns:a16="http://schemas.microsoft.com/office/drawing/2014/main" val="20030"/>
                    </a:ext>
                  </a:extLst>
                </a:gridCol>
                <a:gridCol w="226951">
                  <a:extLst>
                    <a:ext uri="{9D8B030D-6E8A-4147-A177-3AD203B41FA5}">
                      <a16:colId xmlns:a16="http://schemas.microsoft.com/office/drawing/2014/main" val="20031"/>
                    </a:ext>
                  </a:extLst>
                </a:gridCol>
                <a:gridCol w="226951">
                  <a:extLst>
                    <a:ext uri="{9D8B030D-6E8A-4147-A177-3AD203B41FA5}">
                      <a16:colId xmlns:a16="http://schemas.microsoft.com/office/drawing/2014/main" val="20032"/>
                    </a:ext>
                  </a:extLst>
                </a:gridCol>
                <a:gridCol w="226951">
                  <a:extLst>
                    <a:ext uri="{9D8B030D-6E8A-4147-A177-3AD203B41FA5}">
                      <a16:colId xmlns:a16="http://schemas.microsoft.com/office/drawing/2014/main" val="20033"/>
                    </a:ext>
                  </a:extLst>
                </a:gridCol>
                <a:gridCol w="226951">
                  <a:extLst>
                    <a:ext uri="{9D8B030D-6E8A-4147-A177-3AD203B41FA5}">
                      <a16:colId xmlns:a16="http://schemas.microsoft.com/office/drawing/2014/main" val="20034"/>
                    </a:ext>
                  </a:extLst>
                </a:gridCol>
                <a:gridCol w="226951">
                  <a:extLst>
                    <a:ext uri="{9D8B030D-6E8A-4147-A177-3AD203B41FA5}">
                      <a16:colId xmlns:a16="http://schemas.microsoft.com/office/drawing/2014/main" val="20035"/>
                    </a:ext>
                  </a:extLst>
                </a:gridCol>
                <a:gridCol w="226951">
                  <a:extLst>
                    <a:ext uri="{9D8B030D-6E8A-4147-A177-3AD203B41FA5}">
                      <a16:colId xmlns:a16="http://schemas.microsoft.com/office/drawing/2014/main" val="20036"/>
                    </a:ext>
                  </a:extLst>
                </a:gridCol>
                <a:gridCol w="226951">
                  <a:extLst>
                    <a:ext uri="{9D8B030D-6E8A-4147-A177-3AD203B41FA5}">
                      <a16:colId xmlns:a16="http://schemas.microsoft.com/office/drawing/2014/main" val="20037"/>
                    </a:ext>
                  </a:extLst>
                </a:gridCol>
                <a:gridCol w="226951">
                  <a:extLst>
                    <a:ext uri="{9D8B030D-6E8A-4147-A177-3AD203B41FA5}">
                      <a16:colId xmlns:a16="http://schemas.microsoft.com/office/drawing/2014/main" val="20038"/>
                    </a:ext>
                  </a:extLst>
                </a:gridCol>
                <a:gridCol w="226951">
                  <a:extLst>
                    <a:ext uri="{9D8B030D-6E8A-4147-A177-3AD203B41FA5}">
                      <a16:colId xmlns:a16="http://schemas.microsoft.com/office/drawing/2014/main" val="20039"/>
                    </a:ext>
                  </a:extLst>
                </a:gridCol>
                <a:gridCol w="226951">
                  <a:extLst>
                    <a:ext uri="{9D8B030D-6E8A-4147-A177-3AD203B41FA5}">
                      <a16:colId xmlns:a16="http://schemas.microsoft.com/office/drawing/2014/main" val="20040"/>
                    </a:ext>
                  </a:extLst>
                </a:gridCol>
                <a:gridCol w="226951">
                  <a:extLst>
                    <a:ext uri="{9D8B030D-6E8A-4147-A177-3AD203B41FA5}">
                      <a16:colId xmlns:a16="http://schemas.microsoft.com/office/drawing/2014/main" val="20041"/>
                    </a:ext>
                  </a:extLst>
                </a:gridCol>
                <a:gridCol w="226951">
                  <a:extLst>
                    <a:ext uri="{9D8B030D-6E8A-4147-A177-3AD203B41FA5}">
                      <a16:colId xmlns:a16="http://schemas.microsoft.com/office/drawing/2014/main" val="20042"/>
                    </a:ext>
                  </a:extLst>
                </a:gridCol>
                <a:gridCol w="226951">
                  <a:extLst>
                    <a:ext uri="{9D8B030D-6E8A-4147-A177-3AD203B41FA5}">
                      <a16:colId xmlns:a16="http://schemas.microsoft.com/office/drawing/2014/main" val="20043"/>
                    </a:ext>
                  </a:extLst>
                </a:gridCol>
                <a:gridCol w="226951">
                  <a:extLst>
                    <a:ext uri="{9D8B030D-6E8A-4147-A177-3AD203B41FA5}">
                      <a16:colId xmlns:a16="http://schemas.microsoft.com/office/drawing/2014/main" val="20044"/>
                    </a:ext>
                  </a:extLst>
                </a:gridCol>
                <a:gridCol w="226951">
                  <a:extLst>
                    <a:ext uri="{9D8B030D-6E8A-4147-A177-3AD203B41FA5}">
                      <a16:colId xmlns:a16="http://schemas.microsoft.com/office/drawing/2014/main" val="20045"/>
                    </a:ext>
                  </a:extLst>
                </a:gridCol>
                <a:gridCol w="226951">
                  <a:extLst>
                    <a:ext uri="{9D8B030D-6E8A-4147-A177-3AD203B41FA5}">
                      <a16:colId xmlns:a16="http://schemas.microsoft.com/office/drawing/2014/main" val="20046"/>
                    </a:ext>
                  </a:extLst>
                </a:gridCol>
                <a:gridCol w="226951">
                  <a:extLst>
                    <a:ext uri="{9D8B030D-6E8A-4147-A177-3AD203B41FA5}">
                      <a16:colId xmlns:a16="http://schemas.microsoft.com/office/drawing/2014/main" val="20047"/>
                    </a:ext>
                  </a:extLst>
                </a:gridCol>
                <a:gridCol w="226951">
                  <a:extLst>
                    <a:ext uri="{9D8B030D-6E8A-4147-A177-3AD203B41FA5}">
                      <a16:colId xmlns:a16="http://schemas.microsoft.com/office/drawing/2014/main" val="20048"/>
                    </a:ext>
                  </a:extLst>
                </a:gridCol>
                <a:gridCol w="226951">
                  <a:extLst>
                    <a:ext uri="{9D8B030D-6E8A-4147-A177-3AD203B41FA5}">
                      <a16:colId xmlns:a16="http://schemas.microsoft.com/office/drawing/2014/main" val="20049"/>
                    </a:ext>
                  </a:extLst>
                </a:gridCol>
              </a:tblGrid>
              <a:tr h="510269">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上顎</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動揺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i="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2038">
                <a:tc rowSpan="2">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2038">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52038">
                <a:tc rowSpan="2">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L</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52038">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下顎</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動揺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Text Box 12"/>
          <p:cNvSpPr txBox="1">
            <a:spLocks noChangeArrowheads="1"/>
          </p:cNvSpPr>
          <p:nvPr/>
        </p:nvSpPr>
        <p:spPr bwMode="auto">
          <a:xfrm>
            <a:off x="6892771" y="5206266"/>
            <a:ext cx="4461029" cy="1240980"/>
          </a:xfrm>
          <a:prstGeom prst="rect">
            <a:avLst/>
          </a:prstGeom>
          <a:noFill/>
          <a:ln w="9525">
            <a:noFill/>
            <a:miter lim="800000"/>
            <a:headEnd/>
            <a:tailEnd/>
          </a:ln>
        </p:spPr>
        <p:txBody>
          <a:bodyPr wrap="square" lIns="131698" tIns="65849" rIns="131698" bIns="65849">
            <a:spAutoFit/>
          </a:bodyPr>
          <a:lstStyle/>
          <a:p>
            <a:pPr algn="r"/>
            <a:r>
              <a:rPr lang="en-US" altLang="ja-JP" sz="1600" dirty="0">
                <a:latin typeface="HG丸ｺﾞｼｯｸM-PRO" pitchFamily="49" charset="-128"/>
                <a:ea typeface="HG丸ｺﾞｼｯｸM-PRO" pitchFamily="49" charset="-128"/>
              </a:rPr>
              <a:t>Bleeding</a:t>
            </a:r>
            <a:r>
              <a:rPr lang="ja-JP" altLang="en-US" sz="1600" dirty="0">
                <a:latin typeface="HG丸ｺﾞｼｯｸM-PRO" pitchFamily="49" charset="-128"/>
                <a:ea typeface="HG丸ｺﾞｼｯｸM-PRO" pitchFamily="49" charset="-128"/>
              </a:rPr>
              <a:t> </a:t>
            </a:r>
            <a:r>
              <a:rPr lang="en-US" altLang="ja-JP" sz="1600" dirty="0">
                <a:latin typeface="HG丸ｺﾞｼｯｸM-PRO" pitchFamily="49" charset="-128"/>
                <a:ea typeface="HG丸ｺﾞｼｯｸM-PRO" pitchFamily="49" charset="-128"/>
              </a:rPr>
              <a:t>On</a:t>
            </a:r>
            <a:r>
              <a:rPr lang="ja-JP" altLang="en-US" sz="1600" dirty="0">
                <a:latin typeface="HG丸ｺﾞｼｯｸM-PRO" pitchFamily="49" charset="-128"/>
                <a:ea typeface="HG丸ｺﾞｼｯｸM-PRO" pitchFamily="49" charset="-128"/>
              </a:rPr>
              <a:t> </a:t>
            </a:r>
            <a:r>
              <a:rPr lang="en-US" altLang="ja-JP" sz="1600" dirty="0">
                <a:latin typeface="HG丸ｺﾞｼｯｸM-PRO" pitchFamily="49" charset="-128"/>
                <a:ea typeface="HG丸ｺﾞｼｯｸM-PRO" pitchFamily="49" charset="-128"/>
              </a:rPr>
              <a:t>Probing</a:t>
            </a:r>
            <a:r>
              <a:rPr lang="ja-JP" altLang="en-US" sz="1600" dirty="0">
                <a:latin typeface="HG丸ｺﾞｼｯｸM-PRO" pitchFamily="49" charset="-128"/>
                <a:ea typeface="HG丸ｺﾞｼｯｸM-PRO" pitchFamily="49" charset="-128"/>
              </a:rPr>
              <a:t> （赤）</a:t>
            </a:r>
            <a:endParaRPr lang="en-US" altLang="ja-JP" sz="1600" dirty="0">
              <a:latin typeface="HG丸ｺﾞｼｯｸM-PRO" pitchFamily="49" charset="-128"/>
              <a:ea typeface="HG丸ｺﾞｼｯｸM-PRO" pitchFamily="49" charset="-128"/>
            </a:endParaRPr>
          </a:p>
          <a:p>
            <a:pPr algn="r"/>
            <a:r>
              <a:rPr lang="en-US" altLang="ja-JP" sz="1600" dirty="0">
                <a:latin typeface="HG丸ｺﾞｼｯｸM-PRO" pitchFamily="49" charset="-128"/>
                <a:ea typeface="HG丸ｺﾞｼｯｸM-PRO" pitchFamily="49" charset="-128"/>
              </a:rPr>
              <a:t>BOP</a:t>
            </a:r>
            <a:r>
              <a:rPr lang="ja-JP" altLang="en-US" sz="1600" dirty="0">
                <a:latin typeface="HG丸ｺﾞｼｯｸM-PRO" pitchFamily="49" charset="-128"/>
                <a:ea typeface="HG丸ｺﾞｼｯｸM-PRO" pitchFamily="49" charset="-128"/>
              </a:rPr>
              <a:t>率　○○</a:t>
            </a:r>
            <a:r>
              <a:rPr lang="en-US" altLang="ja-JP" sz="1600" dirty="0">
                <a:latin typeface="HG丸ｺﾞｼｯｸM-PRO" pitchFamily="49" charset="-128"/>
                <a:ea typeface="HG丸ｺﾞｼｯｸM-PRO" pitchFamily="49" charset="-128"/>
              </a:rPr>
              <a:t>.</a:t>
            </a:r>
            <a:r>
              <a:rPr lang="ja-JP" altLang="en-US" sz="1600" dirty="0">
                <a:latin typeface="HG丸ｺﾞｼｯｸM-PRO" pitchFamily="49" charset="-128"/>
                <a:ea typeface="HG丸ｺﾞｼｯｸM-PRO" pitchFamily="49" charset="-128"/>
              </a:rPr>
              <a:t>○％</a:t>
            </a:r>
            <a:endParaRPr lang="en-US" altLang="ja-JP" sz="1600" dirty="0">
              <a:latin typeface="HG丸ｺﾞｼｯｸM-PRO" pitchFamily="49" charset="-128"/>
              <a:ea typeface="HG丸ｺﾞｼｯｸM-PRO" pitchFamily="49" charset="-128"/>
            </a:endParaRPr>
          </a:p>
          <a:p>
            <a:pPr algn="r"/>
            <a:r>
              <a:rPr lang="ja-JP" altLang="en-US" sz="1600" dirty="0">
                <a:latin typeface="HG丸ｺﾞｼｯｸM-PRO" pitchFamily="50" charset="-128"/>
                <a:ea typeface="HG丸ｺﾞｼｯｸM-PRO" pitchFamily="50" charset="-128"/>
              </a:rPr>
              <a:t>４㎜以上の歯周ポケット　○○</a:t>
            </a:r>
            <a:r>
              <a:rPr lang="en-US" altLang="ja-JP" sz="16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a:t>
            </a:r>
            <a:endParaRPr lang="ja-JP" altLang="en-US" sz="1600" dirty="0">
              <a:latin typeface="HG丸ｺﾞｼｯｸM-PRO" pitchFamily="49" charset="-128"/>
              <a:ea typeface="HG丸ｺﾞｼｯｸM-PRO" pitchFamily="49" charset="-128"/>
            </a:endParaRPr>
          </a:p>
          <a:p>
            <a:pPr algn="r"/>
            <a:r>
              <a:rPr lang="ja-JP" altLang="en-US" sz="2400" dirty="0">
                <a:latin typeface="HG丸ｺﾞｼｯｸM-PRO" pitchFamily="49" charset="-128"/>
                <a:ea typeface="HG丸ｺﾞｼｯｸM-PRO" pitchFamily="49" charset="-128"/>
              </a:rPr>
              <a:t>　</a:t>
            </a:r>
          </a:p>
        </p:txBody>
      </p:sp>
      <p:sp>
        <p:nvSpPr>
          <p:cNvPr id="9" name="テキスト ボックス 8"/>
          <p:cNvSpPr txBox="1"/>
          <p:nvPr/>
        </p:nvSpPr>
        <p:spPr>
          <a:xfrm>
            <a:off x="838200" y="5206266"/>
            <a:ext cx="4977598" cy="849465"/>
          </a:xfrm>
          <a:prstGeom prst="rect">
            <a:avLst/>
          </a:prstGeom>
          <a:noFill/>
        </p:spPr>
        <p:txBody>
          <a:bodyPr wrap="square" lIns="109730" tIns="54865" rIns="109730" bIns="54865" rtlCol="0">
            <a:spAutoFit/>
          </a:bodyPr>
          <a:lstStyle/>
          <a:p>
            <a:r>
              <a:rPr lang="en-US" altLang="ja-JP" sz="1600" dirty="0">
                <a:latin typeface="HG丸ｺﾞｼｯｸM-PRO" pitchFamily="50" charset="-128"/>
                <a:ea typeface="HG丸ｺﾞｼｯｸM-PRO" pitchFamily="50" charset="-128"/>
              </a:rPr>
              <a:t>PPD</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Probing Pocket Depth</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mm</a:t>
            </a: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r>
              <a:rPr lang="en-US" altLang="ja-JP" sz="1600" dirty="0">
                <a:latin typeface="HG丸ｺﾞｼｯｸM-PRO" pitchFamily="50" charset="-128"/>
                <a:ea typeface="HG丸ｺﾞｼｯｸM-PRO" pitchFamily="50" charset="-128"/>
              </a:rPr>
              <a:t>B</a:t>
            </a:r>
            <a:r>
              <a:rPr lang="ja-JP" altLang="en-US" sz="1600" dirty="0">
                <a:latin typeface="HG丸ｺﾞｼｯｸM-PRO" pitchFamily="50" charset="-128"/>
                <a:ea typeface="HG丸ｺﾞｼｯｸM-PRO" pitchFamily="50" charset="-128"/>
              </a:rPr>
              <a:t>：頬側　</a:t>
            </a:r>
            <a:r>
              <a:rPr lang="en-US" altLang="ja-JP" sz="1600" dirty="0">
                <a:latin typeface="HG丸ｺﾞｼｯｸM-PRO" pitchFamily="50" charset="-128"/>
                <a:ea typeface="HG丸ｺﾞｼｯｸM-PRO" pitchFamily="50" charset="-128"/>
              </a:rPr>
              <a:t>P</a:t>
            </a:r>
            <a:r>
              <a:rPr lang="ja-JP" altLang="en-US" sz="1600" dirty="0">
                <a:latin typeface="HG丸ｺﾞｼｯｸM-PRO" pitchFamily="50" charset="-128"/>
                <a:ea typeface="HG丸ｺﾞｼｯｸM-PRO" pitchFamily="50" charset="-128"/>
              </a:rPr>
              <a:t>：口蓋側　</a:t>
            </a:r>
            <a:r>
              <a:rPr lang="en-US" altLang="ja-JP" sz="1600" dirty="0">
                <a:latin typeface="HG丸ｺﾞｼｯｸM-PRO" pitchFamily="50" charset="-128"/>
                <a:ea typeface="HG丸ｺﾞｼｯｸM-PRO" pitchFamily="50" charset="-128"/>
              </a:rPr>
              <a:t>L</a:t>
            </a:r>
            <a:r>
              <a:rPr lang="ja-JP" altLang="en-US" sz="1600" dirty="0">
                <a:latin typeface="HG丸ｺﾞｼｯｸM-PRO" pitchFamily="50" charset="-128"/>
                <a:ea typeface="HG丸ｺﾞｼｯｸM-PRO" pitchFamily="50" charset="-128"/>
              </a:rPr>
              <a:t>：舌側</a:t>
            </a:r>
          </a:p>
          <a:p>
            <a:r>
              <a:rPr lang="ja-JP" altLang="en-US" sz="1600" dirty="0">
                <a:latin typeface="HG丸ｺﾞｼｯｸM-PRO" pitchFamily="50" charset="-128"/>
                <a:ea typeface="HG丸ｺﾞｼｯｸM-PRO" pitchFamily="50" charset="-128"/>
              </a:rPr>
              <a:t>動揺：</a:t>
            </a:r>
            <a:r>
              <a:rPr lang="en-US" altLang="ja-JP" sz="1600" dirty="0">
                <a:latin typeface="HG丸ｺﾞｼｯｸM-PRO" pitchFamily="50" charset="-128"/>
                <a:ea typeface="HG丸ｺﾞｼｯｸM-PRO" pitchFamily="50" charset="-128"/>
              </a:rPr>
              <a:t>Miller</a:t>
            </a:r>
            <a:r>
              <a:rPr lang="ja-JP" altLang="en-US" sz="1600" dirty="0">
                <a:latin typeface="HG丸ｺﾞｼｯｸM-PRO" pitchFamily="50" charset="-128"/>
                <a:ea typeface="HG丸ｺﾞｼｯｸM-PRO" pitchFamily="50" charset="-128"/>
              </a:rPr>
              <a:t>の分類 （度）</a:t>
            </a:r>
          </a:p>
        </p:txBody>
      </p:sp>
      <p:sp>
        <p:nvSpPr>
          <p:cNvPr id="5" name="正方形/長方形 4"/>
          <p:cNvSpPr/>
          <p:nvPr/>
        </p:nvSpPr>
        <p:spPr>
          <a:xfrm>
            <a:off x="8405557" y="450720"/>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8" name="円形吹き出し 7"/>
          <p:cNvSpPr/>
          <p:nvPr/>
        </p:nvSpPr>
        <p:spPr>
          <a:xfrm>
            <a:off x="6958263" y="831247"/>
            <a:ext cx="3304673" cy="879049"/>
          </a:xfrm>
          <a:prstGeom prst="wedgeEllipseCallout">
            <a:avLst>
              <a:gd name="adj1" fmla="val 45672"/>
              <a:gd name="adj2" fmla="val -6062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撮影年月日を記入します。</a:t>
            </a:r>
            <a:endParaRPr kumimoji="1" lang="ja-JP" altLang="en-US" dirty="0">
              <a:solidFill>
                <a:srgbClr val="FF0000"/>
              </a:solidFill>
            </a:endParaRPr>
          </a:p>
        </p:txBody>
      </p:sp>
      <p:sp>
        <p:nvSpPr>
          <p:cNvPr id="10" name="円形吹き出し 9"/>
          <p:cNvSpPr/>
          <p:nvPr/>
        </p:nvSpPr>
        <p:spPr>
          <a:xfrm>
            <a:off x="22326" y="0"/>
            <a:ext cx="4036327" cy="1197257"/>
          </a:xfrm>
          <a:prstGeom prst="wedgeEllipseCallout">
            <a:avLst>
              <a:gd name="adj1" fmla="val -21318"/>
              <a:gd name="adj2" fmla="val 13099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ポケット深さを記入、プロービング時の出血を認めた時には赤字で記載する</a:t>
            </a:r>
          </a:p>
        </p:txBody>
      </p:sp>
      <p:sp>
        <p:nvSpPr>
          <p:cNvPr id="4" name="スライド番号プレースホルダー 3">
            <a:extLst>
              <a:ext uri="{FF2B5EF4-FFF2-40B4-BE49-F238E27FC236}">
                <a16:creationId xmlns:a16="http://schemas.microsoft.com/office/drawing/2014/main" id="{B2BF0182-DFF2-EC03-CEB4-66FB170988DC}"/>
              </a:ext>
            </a:extLst>
          </p:cNvPr>
          <p:cNvSpPr>
            <a:spLocks noGrp="1"/>
          </p:cNvSpPr>
          <p:nvPr>
            <p:ph type="sldNum" sz="quarter" idx="12"/>
          </p:nvPr>
        </p:nvSpPr>
        <p:spPr/>
        <p:txBody>
          <a:bodyPr/>
          <a:lstStyle/>
          <a:p>
            <a:fld id="{AB4548AD-B379-4735-B385-BE44E240BBD5}" type="slidenum">
              <a:rPr kumimoji="1" lang="ja-JP" altLang="en-US" smtClean="0"/>
              <a:t>14</a:t>
            </a:fld>
            <a:endParaRPr kumimoji="1" lang="ja-JP" altLang="en-US"/>
          </a:p>
        </p:txBody>
      </p:sp>
    </p:spTree>
    <p:extLst>
      <p:ext uri="{BB962C8B-B14F-4D97-AF65-F5344CB8AC3E}">
        <p14:creationId xmlns:p14="http://schemas.microsoft.com/office/powerpoint/2010/main" val="300826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lang="ja-JP" altLang="en-US" dirty="0"/>
              <a:t>○○検査</a:t>
            </a:r>
            <a:endParaRPr kumimoji="1" lang="ja-JP" altLang="en-US" dirty="0"/>
          </a:p>
        </p:txBody>
      </p:sp>
      <p:sp>
        <p:nvSpPr>
          <p:cNvPr id="5" name="コンテンツ プレースホルダー 4"/>
          <p:cNvSpPr>
            <a:spLocks noGrp="1"/>
          </p:cNvSpPr>
          <p:nvPr>
            <p:ph idx="1"/>
          </p:nvPr>
        </p:nvSpPr>
        <p:spPr>
          <a:xfrm>
            <a:off x="876303" y="1070705"/>
            <a:ext cx="4804970" cy="5303837"/>
          </a:xfrm>
        </p:spPr>
        <p:txBody>
          <a:bodyPr/>
          <a:lstStyle/>
          <a:p>
            <a:r>
              <a:rPr lang="ja-JP" altLang="en-US" dirty="0"/>
              <a:t>検査時の写真を入れる</a:t>
            </a:r>
            <a:endParaRPr kumimoji="1" lang="ja-JP" altLang="en-US" dirty="0"/>
          </a:p>
        </p:txBody>
      </p:sp>
      <p:sp>
        <p:nvSpPr>
          <p:cNvPr id="4" name="テキスト ボックス 3"/>
          <p:cNvSpPr txBox="1"/>
          <p:nvPr/>
        </p:nvSpPr>
        <p:spPr>
          <a:xfrm>
            <a:off x="6132513" y="1070705"/>
            <a:ext cx="5256212" cy="584775"/>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検査</a:t>
            </a:r>
            <a:r>
              <a:rPr kumimoji="1" lang="en-US" altLang="ja-JP" sz="3200" dirty="0">
                <a:latin typeface="HG丸ｺﾞｼｯｸM-PRO" panose="020F0600000000000000" pitchFamily="50" charset="-128"/>
                <a:ea typeface="HG丸ｺﾞｼｯｸM-PRO" panose="020F0600000000000000" pitchFamily="50" charset="-128"/>
              </a:rPr>
              <a:t>7</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7" name="フッター プレースホルダー 6">
            <a:extLst>
              <a:ext uri="{FF2B5EF4-FFF2-40B4-BE49-F238E27FC236}">
                <a16:creationId xmlns:a16="http://schemas.microsoft.com/office/drawing/2014/main" id="{D881EE8F-7922-EBAF-9725-94A219CF6147}"/>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8" name="スライド番号プレースホルダー 7">
            <a:extLst>
              <a:ext uri="{FF2B5EF4-FFF2-40B4-BE49-F238E27FC236}">
                <a16:creationId xmlns:a16="http://schemas.microsoft.com/office/drawing/2014/main" id="{D8C23A52-5BB6-01AA-9E5A-3517A450B396}"/>
              </a:ext>
            </a:extLst>
          </p:cNvPr>
          <p:cNvSpPr>
            <a:spLocks noGrp="1"/>
          </p:cNvSpPr>
          <p:nvPr>
            <p:ph type="sldNum" sz="quarter" idx="12"/>
          </p:nvPr>
        </p:nvSpPr>
        <p:spPr/>
        <p:txBody>
          <a:bodyPr/>
          <a:lstStyle/>
          <a:p>
            <a:fld id="{AB4548AD-B379-4735-B385-BE44E240BBD5}" type="slidenum">
              <a:rPr kumimoji="1" lang="ja-JP" altLang="en-US" smtClean="0"/>
              <a:t>15</a:t>
            </a:fld>
            <a:endParaRPr kumimoji="1" lang="ja-JP" altLang="en-US"/>
          </a:p>
        </p:txBody>
      </p:sp>
    </p:spTree>
    <p:extLst>
      <p:ext uri="{BB962C8B-B14F-4D97-AF65-F5344CB8AC3E}">
        <p14:creationId xmlns:p14="http://schemas.microsoft.com/office/powerpoint/2010/main" val="104299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4713" y="0"/>
            <a:ext cx="10515600" cy="1052513"/>
          </a:xfrm>
        </p:spPr>
        <p:txBody>
          <a:bodyPr/>
          <a:lstStyle/>
          <a:p>
            <a:r>
              <a:rPr kumimoji="1" lang="ja-JP" altLang="en-US" dirty="0"/>
              <a:t>診　　断</a:t>
            </a:r>
          </a:p>
        </p:txBody>
      </p:sp>
      <p:graphicFrame>
        <p:nvGraphicFramePr>
          <p:cNvPr id="4" name="表 3"/>
          <p:cNvGraphicFramePr>
            <a:graphicFrameLocks noGrp="1"/>
          </p:cNvGraphicFramePr>
          <p:nvPr>
            <p:extLst>
              <p:ext uri="{D42A27DB-BD31-4B8C-83A1-F6EECF244321}">
                <p14:modId xmlns:p14="http://schemas.microsoft.com/office/powerpoint/2010/main" val="1747799172"/>
              </p:ext>
            </p:extLst>
          </p:nvPr>
        </p:nvGraphicFramePr>
        <p:xfrm>
          <a:off x="1377846" y="1126964"/>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710722239"/>
              </p:ext>
            </p:extLst>
          </p:nvPr>
        </p:nvGraphicFramePr>
        <p:xfrm>
          <a:off x="1377846" y="2187200"/>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583016875"/>
              </p:ext>
            </p:extLst>
          </p:nvPr>
        </p:nvGraphicFramePr>
        <p:xfrm>
          <a:off x="1377846" y="3247436"/>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6702717"/>
              </p:ext>
            </p:extLst>
          </p:nvPr>
        </p:nvGraphicFramePr>
        <p:xfrm>
          <a:off x="1377846" y="4307672"/>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6564443" y="724039"/>
            <a:ext cx="4092314" cy="5632311"/>
          </a:xfrm>
          <a:prstGeom prst="rect">
            <a:avLst/>
          </a:prstGeom>
          <a:noFill/>
        </p:spPr>
        <p:txBody>
          <a:bodyPr wrap="square" rtlCol="0">
            <a:spAutoFit/>
          </a:bodyPr>
          <a:lstStyle/>
          <a:p>
            <a:pPr>
              <a:lnSpc>
                <a:spcPct val="200000"/>
              </a:lnSpc>
            </a:pPr>
            <a:r>
              <a:rPr lang="ja-JP" altLang="en-US" sz="3600" dirty="0">
                <a:latin typeface="HG丸ｺﾞｼｯｸM-PRO" panose="020F0600000000000000" pitchFamily="50" charset="-128"/>
                <a:ea typeface="HG丸ｺﾞｼｯｸM-PRO" panose="020F0600000000000000" pitchFamily="50" charset="-128"/>
              </a:rPr>
              <a:t>欠損</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慢性歯周炎</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う蝕症</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dirty="0">
                <a:latin typeface="HG丸ｺﾞｼｯｸM-PRO" panose="020F0600000000000000" pitchFamily="50" charset="-128"/>
                <a:ea typeface="HG丸ｺﾞｼｯｸM-PRO" panose="020F0600000000000000" pitchFamily="50" charset="-128"/>
              </a:rPr>
              <a:t>慢性根尖性歯周炎</a:t>
            </a:r>
            <a:endParaRPr kumimoji="1"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急性歯髄炎</a:t>
            </a:r>
            <a:endParaRPr kumimoji="1" lang="ja-JP" altLang="en-US" sz="3600" dirty="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29143417"/>
              </p:ext>
            </p:extLst>
          </p:nvPr>
        </p:nvGraphicFramePr>
        <p:xfrm>
          <a:off x="1377846" y="5367910"/>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10" name="スライド番号プレースホルダー 9">
            <a:extLst>
              <a:ext uri="{FF2B5EF4-FFF2-40B4-BE49-F238E27FC236}">
                <a16:creationId xmlns:a16="http://schemas.microsoft.com/office/drawing/2014/main" id="{B442DB6C-8827-155A-7B5B-CC1157CA49A7}"/>
              </a:ext>
            </a:extLst>
          </p:cNvPr>
          <p:cNvSpPr>
            <a:spLocks noGrp="1"/>
          </p:cNvSpPr>
          <p:nvPr>
            <p:ph type="sldNum" sz="quarter" idx="12"/>
          </p:nvPr>
        </p:nvSpPr>
        <p:spPr/>
        <p:txBody>
          <a:bodyPr/>
          <a:lstStyle/>
          <a:p>
            <a:fld id="{AB4548AD-B379-4735-B385-BE44E240BBD5}" type="slidenum">
              <a:rPr kumimoji="1" lang="ja-JP" altLang="en-US" smtClean="0"/>
              <a:t>16</a:t>
            </a:fld>
            <a:endParaRPr kumimoji="1" lang="ja-JP" altLang="en-US"/>
          </a:p>
        </p:txBody>
      </p:sp>
    </p:spTree>
    <p:extLst>
      <p:ext uri="{BB962C8B-B14F-4D97-AF65-F5344CB8AC3E}">
        <p14:creationId xmlns:p14="http://schemas.microsoft.com/office/powerpoint/2010/main" val="209890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74713" y="0"/>
            <a:ext cx="10515600" cy="1052513"/>
          </a:xfrm>
        </p:spPr>
        <p:txBody>
          <a:bodyPr/>
          <a:lstStyle/>
          <a:p>
            <a:r>
              <a:rPr kumimoji="1" lang="ja-JP" altLang="en-US" dirty="0"/>
              <a:t>診　　断</a:t>
            </a:r>
          </a:p>
        </p:txBody>
      </p:sp>
      <p:graphicFrame>
        <p:nvGraphicFramePr>
          <p:cNvPr id="4" name="表 3"/>
          <p:cNvGraphicFramePr>
            <a:graphicFrameLocks noGrp="1"/>
          </p:cNvGraphicFramePr>
          <p:nvPr>
            <p:extLst>
              <p:ext uri="{D42A27DB-BD31-4B8C-83A1-F6EECF244321}">
                <p14:modId xmlns:p14="http://schemas.microsoft.com/office/powerpoint/2010/main" val="1747799172"/>
              </p:ext>
            </p:extLst>
          </p:nvPr>
        </p:nvGraphicFramePr>
        <p:xfrm>
          <a:off x="1377846" y="1126964"/>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710722239"/>
              </p:ext>
            </p:extLst>
          </p:nvPr>
        </p:nvGraphicFramePr>
        <p:xfrm>
          <a:off x="1377846" y="2187200"/>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583016875"/>
              </p:ext>
            </p:extLst>
          </p:nvPr>
        </p:nvGraphicFramePr>
        <p:xfrm>
          <a:off x="1377846" y="3247436"/>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76702717"/>
              </p:ext>
            </p:extLst>
          </p:nvPr>
        </p:nvGraphicFramePr>
        <p:xfrm>
          <a:off x="1377846" y="4307672"/>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6564443" y="724039"/>
            <a:ext cx="4092314" cy="5632311"/>
          </a:xfrm>
          <a:prstGeom prst="rect">
            <a:avLst/>
          </a:prstGeom>
          <a:noFill/>
        </p:spPr>
        <p:txBody>
          <a:bodyPr wrap="square" rtlCol="0">
            <a:spAutoFit/>
          </a:bodyPr>
          <a:lstStyle/>
          <a:p>
            <a:pPr>
              <a:lnSpc>
                <a:spcPct val="200000"/>
              </a:lnSpc>
            </a:pPr>
            <a:r>
              <a:rPr lang="ja-JP" altLang="en-US" sz="3600" dirty="0">
                <a:latin typeface="HG丸ｺﾞｼｯｸM-PRO" panose="020F0600000000000000" pitchFamily="50" charset="-128"/>
                <a:ea typeface="HG丸ｺﾞｼｯｸM-PRO" panose="020F0600000000000000" pitchFamily="50" charset="-128"/>
              </a:rPr>
              <a:t>欠損</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慢性歯周炎</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う蝕症</a:t>
            </a:r>
            <a:endParaRPr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kumimoji="1" lang="ja-JP" altLang="en-US" sz="3600" dirty="0">
                <a:latin typeface="HG丸ｺﾞｼｯｸM-PRO" panose="020F0600000000000000" pitchFamily="50" charset="-128"/>
                <a:ea typeface="HG丸ｺﾞｼｯｸM-PRO" panose="020F0600000000000000" pitchFamily="50" charset="-128"/>
              </a:rPr>
              <a:t>慢性根尖性歯周炎</a:t>
            </a:r>
            <a:endParaRPr kumimoji="1" lang="en-US" altLang="ja-JP" sz="3600" dirty="0">
              <a:latin typeface="HG丸ｺﾞｼｯｸM-PRO" panose="020F0600000000000000" pitchFamily="50" charset="-128"/>
              <a:ea typeface="HG丸ｺﾞｼｯｸM-PRO" panose="020F0600000000000000" pitchFamily="50" charset="-128"/>
            </a:endParaRPr>
          </a:p>
          <a:p>
            <a:pPr>
              <a:lnSpc>
                <a:spcPct val="200000"/>
              </a:lnSpc>
            </a:pPr>
            <a:r>
              <a:rPr lang="ja-JP" altLang="en-US" sz="3600" dirty="0">
                <a:latin typeface="HG丸ｺﾞｼｯｸM-PRO" panose="020F0600000000000000" pitchFamily="50" charset="-128"/>
                <a:ea typeface="HG丸ｺﾞｼｯｸM-PRO" panose="020F0600000000000000" pitchFamily="50" charset="-128"/>
              </a:rPr>
              <a:t>急性歯髄炎</a:t>
            </a:r>
            <a:endParaRPr kumimoji="1" lang="ja-JP" altLang="en-US" sz="3600" dirty="0">
              <a:latin typeface="HG丸ｺﾞｼｯｸM-PRO" panose="020F0600000000000000" pitchFamily="50" charset="-128"/>
              <a:ea typeface="HG丸ｺﾞｼｯｸM-PRO" panose="020F06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29143417"/>
              </p:ext>
            </p:extLst>
          </p:nvPr>
        </p:nvGraphicFramePr>
        <p:xfrm>
          <a:off x="1377846" y="5367910"/>
          <a:ext cx="4077332" cy="731520"/>
        </p:xfrm>
        <a:graphic>
          <a:graphicData uri="http://schemas.openxmlformats.org/drawingml/2006/table">
            <a:tbl>
              <a:tblPr firstRow="1" bandRow="1">
                <a:tableStyleId>{5C22544A-7EE6-4342-B048-85BDC9FD1C3A}</a:tableStyleId>
              </a:tblPr>
              <a:tblGrid>
                <a:gridCol w="291238">
                  <a:extLst>
                    <a:ext uri="{9D8B030D-6E8A-4147-A177-3AD203B41FA5}">
                      <a16:colId xmlns:a16="http://schemas.microsoft.com/office/drawing/2014/main" val="20000"/>
                    </a:ext>
                  </a:extLst>
                </a:gridCol>
                <a:gridCol w="291238">
                  <a:extLst>
                    <a:ext uri="{9D8B030D-6E8A-4147-A177-3AD203B41FA5}">
                      <a16:colId xmlns:a16="http://schemas.microsoft.com/office/drawing/2014/main" val="20001"/>
                    </a:ext>
                  </a:extLst>
                </a:gridCol>
                <a:gridCol w="291238">
                  <a:extLst>
                    <a:ext uri="{9D8B030D-6E8A-4147-A177-3AD203B41FA5}">
                      <a16:colId xmlns:a16="http://schemas.microsoft.com/office/drawing/2014/main" val="20002"/>
                    </a:ext>
                  </a:extLst>
                </a:gridCol>
                <a:gridCol w="291238">
                  <a:extLst>
                    <a:ext uri="{9D8B030D-6E8A-4147-A177-3AD203B41FA5}">
                      <a16:colId xmlns:a16="http://schemas.microsoft.com/office/drawing/2014/main" val="20003"/>
                    </a:ext>
                  </a:extLst>
                </a:gridCol>
                <a:gridCol w="291238">
                  <a:extLst>
                    <a:ext uri="{9D8B030D-6E8A-4147-A177-3AD203B41FA5}">
                      <a16:colId xmlns:a16="http://schemas.microsoft.com/office/drawing/2014/main" val="20004"/>
                    </a:ext>
                  </a:extLst>
                </a:gridCol>
                <a:gridCol w="291238">
                  <a:extLst>
                    <a:ext uri="{9D8B030D-6E8A-4147-A177-3AD203B41FA5}">
                      <a16:colId xmlns:a16="http://schemas.microsoft.com/office/drawing/2014/main" val="20005"/>
                    </a:ext>
                  </a:extLst>
                </a:gridCol>
                <a:gridCol w="291238">
                  <a:extLst>
                    <a:ext uri="{9D8B030D-6E8A-4147-A177-3AD203B41FA5}">
                      <a16:colId xmlns:a16="http://schemas.microsoft.com/office/drawing/2014/main" val="20006"/>
                    </a:ext>
                  </a:extLst>
                </a:gridCol>
                <a:gridCol w="291238">
                  <a:extLst>
                    <a:ext uri="{9D8B030D-6E8A-4147-A177-3AD203B41FA5}">
                      <a16:colId xmlns:a16="http://schemas.microsoft.com/office/drawing/2014/main" val="20007"/>
                    </a:ext>
                  </a:extLst>
                </a:gridCol>
                <a:gridCol w="291238">
                  <a:extLst>
                    <a:ext uri="{9D8B030D-6E8A-4147-A177-3AD203B41FA5}">
                      <a16:colId xmlns:a16="http://schemas.microsoft.com/office/drawing/2014/main" val="20008"/>
                    </a:ext>
                  </a:extLst>
                </a:gridCol>
                <a:gridCol w="291238">
                  <a:extLst>
                    <a:ext uri="{9D8B030D-6E8A-4147-A177-3AD203B41FA5}">
                      <a16:colId xmlns:a16="http://schemas.microsoft.com/office/drawing/2014/main" val="20009"/>
                    </a:ext>
                  </a:extLst>
                </a:gridCol>
                <a:gridCol w="374196">
                  <a:extLst>
                    <a:ext uri="{9D8B030D-6E8A-4147-A177-3AD203B41FA5}">
                      <a16:colId xmlns:a16="http://schemas.microsoft.com/office/drawing/2014/main" val="20010"/>
                    </a:ext>
                  </a:extLst>
                </a:gridCol>
                <a:gridCol w="208280">
                  <a:extLst>
                    <a:ext uri="{9D8B030D-6E8A-4147-A177-3AD203B41FA5}">
                      <a16:colId xmlns:a16="http://schemas.microsoft.com/office/drawing/2014/main" val="20011"/>
                    </a:ext>
                  </a:extLst>
                </a:gridCol>
                <a:gridCol w="291238">
                  <a:extLst>
                    <a:ext uri="{9D8B030D-6E8A-4147-A177-3AD203B41FA5}">
                      <a16:colId xmlns:a16="http://schemas.microsoft.com/office/drawing/2014/main" val="20012"/>
                    </a:ext>
                  </a:extLst>
                </a:gridCol>
                <a:gridCol w="291238">
                  <a:extLst>
                    <a:ext uri="{9D8B030D-6E8A-4147-A177-3AD203B41FA5}">
                      <a16:colId xmlns:a16="http://schemas.microsoft.com/office/drawing/2014/main" val="20013"/>
                    </a:ext>
                  </a:extLst>
                </a:gridCol>
              </a:tblGrid>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919">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pPr algn="ctr"/>
                      <a:r>
                        <a:rPr kumimoji="1" lang="en-US" altLang="ja-JP" b="0" i="0" baseline="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b="0" i="0" baseline="0" dirty="0">
                        <a:solidFill>
                          <a:schemeClr val="tx1"/>
                        </a:solidFill>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10" name="円形吹き出し 9"/>
          <p:cNvSpPr/>
          <p:nvPr/>
        </p:nvSpPr>
        <p:spPr>
          <a:xfrm>
            <a:off x="0" y="1368609"/>
            <a:ext cx="3304673" cy="879049"/>
          </a:xfrm>
          <a:prstGeom prst="wedgeEllipseCallout">
            <a:avLst>
              <a:gd name="adj1" fmla="val 45672"/>
              <a:gd name="adj2" fmla="val -6062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必要ない数字は削除してください。</a:t>
            </a:r>
          </a:p>
        </p:txBody>
      </p:sp>
      <p:sp>
        <p:nvSpPr>
          <p:cNvPr id="11" name="スライド番号プレースホルダー 10">
            <a:extLst>
              <a:ext uri="{FF2B5EF4-FFF2-40B4-BE49-F238E27FC236}">
                <a16:creationId xmlns:a16="http://schemas.microsoft.com/office/drawing/2014/main" id="{AEFE27B9-8B84-CDCE-B8F3-BF8E9A64E865}"/>
              </a:ext>
            </a:extLst>
          </p:cNvPr>
          <p:cNvSpPr>
            <a:spLocks noGrp="1"/>
          </p:cNvSpPr>
          <p:nvPr>
            <p:ph type="sldNum" sz="quarter" idx="12"/>
          </p:nvPr>
        </p:nvSpPr>
        <p:spPr/>
        <p:txBody>
          <a:bodyPr/>
          <a:lstStyle/>
          <a:p>
            <a:fld id="{AB4548AD-B379-4735-B385-BE44E240BBD5}" type="slidenum">
              <a:rPr kumimoji="1" lang="ja-JP" altLang="en-US" smtClean="0"/>
              <a:t>17</a:t>
            </a:fld>
            <a:endParaRPr kumimoji="1" lang="ja-JP" altLang="en-US"/>
          </a:p>
        </p:txBody>
      </p:sp>
    </p:spTree>
    <p:extLst>
      <p:ext uri="{BB962C8B-B14F-4D97-AF65-F5344CB8AC3E}">
        <p14:creationId xmlns:p14="http://schemas.microsoft.com/office/powerpoint/2010/main" val="909950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lang="ja-JP" altLang="en-US" dirty="0"/>
              <a:t>問題点と対策</a:t>
            </a:r>
            <a:endParaRPr kumimoji="1" lang="ja-JP" altLang="en-US" dirty="0"/>
          </a:p>
        </p:txBody>
      </p:sp>
      <p:sp>
        <p:nvSpPr>
          <p:cNvPr id="5" name="コンテンツ プレースホルダー 4"/>
          <p:cNvSpPr>
            <a:spLocks noGrp="1"/>
          </p:cNvSpPr>
          <p:nvPr>
            <p:ph idx="1"/>
          </p:nvPr>
        </p:nvSpPr>
        <p:spPr>
          <a:xfrm>
            <a:off x="838199" y="1052514"/>
            <a:ext cx="10550525" cy="5303836"/>
          </a:xfrm>
        </p:spPr>
        <p:txBody>
          <a:bodyPr/>
          <a:lstStyle/>
          <a:p>
            <a:pPr marL="0" indent="0">
              <a:buNone/>
            </a:pPr>
            <a:r>
              <a:rPr kumimoji="1" lang="ja-JP" altLang="en-US" dirty="0"/>
              <a:t>ここに問題点を抽出して記載します。対策を記載します。</a:t>
            </a:r>
          </a:p>
        </p:txBody>
      </p:sp>
      <p:sp>
        <p:nvSpPr>
          <p:cNvPr id="6" name="フッター プレースホルダー 5">
            <a:extLst>
              <a:ext uri="{FF2B5EF4-FFF2-40B4-BE49-F238E27FC236}">
                <a16:creationId xmlns:a16="http://schemas.microsoft.com/office/drawing/2014/main" id="{9BFC90B6-9892-190C-4F8E-A3CF2098761E}"/>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2FB6FCA3-F7D0-5FD7-FD3E-BE2D8D0054B3}"/>
              </a:ext>
            </a:extLst>
          </p:cNvPr>
          <p:cNvSpPr>
            <a:spLocks noGrp="1"/>
          </p:cNvSpPr>
          <p:nvPr>
            <p:ph type="sldNum" sz="quarter" idx="12"/>
          </p:nvPr>
        </p:nvSpPr>
        <p:spPr/>
        <p:txBody>
          <a:bodyPr/>
          <a:lstStyle/>
          <a:p>
            <a:fld id="{AB4548AD-B379-4735-B385-BE44E240BBD5}" type="slidenum">
              <a:rPr kumimoji="1" lang="ja-JP" altLang="en-US" smtClean="0"/>
              <a:t>18</a:t>
            </a:fld>
            <a:endParaRPr kumimoji="1" lang="ja-JP" altLang="en-US"/>
          </a:p>
        </p:txBody>
      </p:sp>
    </p:spTree>
    <p:extLst>
      <p:ext uri="{BB962C8B-B14F-4D97-AF65-F5344CB8AC3E}">
        <p14:creationId xmlns:p14="http://schemas.microsoft.com/office/powerpoint/2010/main" val="256100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lang="ja-JP" altLang="en-US" dirty="0"/>
              <a:t>治 療 方 針</a:t>
            </a:r>
            <a:endParaRPr kumimoji="1" lang="ja-JP" altLang="en-US" dirty="0"/>
          </a:p>
        </p:txBody>
      </p:sp>
      <p:sp>
        <p:nvSpPr>
          <p:cNvPr id="5" name="コンテンツ プレースホルダー 4"/>
          <p:cNvSpPr>
            <a:spLocks noGrp="1"/>
          </p:cNvSpPr>
          <p:nvPr>
            <p:ph idx="1"/>
          </p:nvPr>
        </p:nvSpPr>
        <p:spPr>
          <a:xfrm>
            <a:off x="838199" y="1052514"/>
            <a:ext cx="10550525" cy="5303836"/>
          </a:xfrm>
        </p:spPr>
        <p:txBody>
          <a:bodyPr/>
          <a:lstStyle/>
          <a:p>
            <a:r>
              <a:rPr kumimoji="1" lang="ja-JP" altLang="en-US" dirty="0"/>
              <a:t>問題点と対策から治療方針を決定して記載します。</a:t>
            </a:r>
          </a:p>
        </p:txBody>
      </p:sp>
      <p:sp>
        <p:nvSpPr>
          <p:cNvPr id="6" name="フッター プレースホルダー 5">
            <a:extLst>
              <a:ext uri="{FF2B5EF4-FFF2-40B4-BE49-F238E27FC236}">
                <a16:creationId xmlns:a16="http://schemas.microsoft.com/office/drawing/2014/main" id="{8DC059F3-651F-C333-4E75-8D6DAFB8693B}"/>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116B2280-FA63-EB89-CD4B-8A56C2CBADA1}"/>
              </a:ext>
            </a:extLst>
          </p:cNvPr>
          <p:cNvSpPr>
            <a:spLocks noGrp="1"/>
          </p:cNvSpPr>
          <p:nvPr>
            <p:ph type="sldNum" sz="quarter" idx="12"/>
          </p:nvPr>
        </p:nvSpPr>
        <p:spPr/>
        <p:txBody>
          <a:bodyPr/>
          <a:lstStyle/>
          <a:p>
            <a:fld id="{AB4548AD-B379-4735-B385-BE44E240BBD5}" type="slidenum">
              <a:rPr kumimoji="1" lang="ja-JP" altLang="en-US" smtClean="0"/>
              <a:t>19</a:t>
            </a:fld>
            <a:endParaRPr kumimoji="1" lang="ja-JP" altLang="en-US"/>
          </a:p>
        </p:txBody>
      </p:sp>
    </p:spTree>
    <p:extLst>
      <p:ext uri="{BB962C8B-B14F-4D97-AF65-F5344CB8AC3E}">
        <p14:creationId xmlns:p14="http://schemas.microsoft.com/office/powerpoint/2010/main" val="644981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r>
              <a:rPr lang="ja-JP" altLang="en-US" sz="4000" dirty="0"/>
              <a:t>症例発表用テンプレート</a:t>
            </a:r>
            <a:endParaRPr kumimoji="1" lang="ja-JP" altLang="en-US" sz="4000" dirty="0"/>
          </a:p>
        </p:txBody>
      </p:sp>
      <p:sp>
        <p:nvSpPr>
          <p:cNvPr id="6" name="サブタイトル 5"/>
          <p:cNvSpPr>
            <a:spLocks noGrp="1"/>
          </p:cNvSpPr>
          <p:nvPr>
            <p:ph idx="1"/>
          </p:nvPr>
        </p:nvSpPr>
        <p:spPr>
          <a:xfrm>
            <a:off x="838200" y="1052514"/>
            <a:ext cx="10515600" cy="5124449"/>
          </a:xfrm>
        </p:spPr>
        <p:txBody>
          <a:bodyPr/>
          <a:lstStyle/>
          <a:p>
            <a:endParaRPr kumimoji="1" lang="en-US" altLang="ja-JP" dirty="0"/>
          </a:p>
          <a:p>
            <a:pPr>
              <a:spcAft>
                <a:spcPts val="1800"/>
              </a:spcAft>
            </a:pPr>
            <a:r>
              <a:rPr kumimoji="1" lang="ja-JP" altLang="en-US" dirty="0"/>
              <a:t>この</a:t>
            </a:r>
            <a:r>
              <a:rPr kumimoji="1" lang="en-US" altLang="ja-JP" dirty="0"/>
              <a:t>PowerPoint</a:t>
            </a:r>
            <a:r>
              <a:rPr kumimoji="1" lang="ja-JP" altLang="en-US" dirty="0"/>
              <a:t>データーは、</a:t>
            </a:r>
            <a:r>
              <a:rPr kumimoji="1" lang="en-US" altLang="ja-JP" dirty="0"/>
              <a:t>Excellent Clinician </a:t>
            </a:r>
            <a:r>
              <a:rPr kumimoji="1" lang="ja-JP" altLang="en-US" dirty="0"/>
              <a:t>コース受講者の症例発表用スライド作成のために準備しました。</a:t>
            </a:r>
            <a:endParaRPr kumimoji="1" lang="en-US" altLang="ja-JP" dirty="0"/>
          </a:p>
          <a:p>
            <a:pPr>
              <a:spcAft>
                <a:spcPts val="1800"/>
              </a:spcAft>
            </a:pPr>
            <a:r>
              <a:rPr lang="ja-JP" altLang="en-US" dirty="0"/>
              <a:t>このデーターを使うためには、</a:t>
            </a:r>
            <a:r>
              <a:rPr lang="en-US" altLang="ja-JP" dirty="0"/>
              <a:t>PowerPoint</a:t>
            </a:r>
            <a:r>
              <a:rPr lang="ja-JP" altLang="en-US" dirty="0"/>
              <a:t>の基本的な使い方を理解している必要があります。</a:t>
            </a:r>
            <a:endParaRPr lang="en-US" altLang="ja-JP" dirty="0"/>
          </a:p>
          <a:p>
            <a:pPr>
              <a:spcAft>
                <a:spcPts val="1800"/>
              </a:spcAft>
            </a:pPr>
            <a:r>
              <a:rPr kumimoji="1" lang="ja-JP" altLang="en-US" dirty="0"/>
              <a:t>このデーターは基本的な症例発表を想定して作成しています。必要に応じて追加または削除して使用してください。</a:t>
            </a:r>
            <a:endParaRPr kumimoji="1" lang="en-US" altLang="ja-JP" dirty="0"/>
          </a:p>
          <a:p>
            <a:pPr>
              <a:spcAft>
                <a:spcPts val="1800"/>
              </a:spcAft>
            </a:pPr>
            <a:r>
              <a:rPr kumimoji="1" lang="ja-JP" altLang="en-US" dirty="0"/>
              <a:t>プレゼンテーション時には、背景が水色のスライドは削除してお使いください。</a:t>
            </a:r>
            <a:endParaRPr kumimoji="1" lang="en-US" altLang="ja-JP" dirty="0"/>
          </a:p>
          <a:p>
            <a:endParaRPr kumimoji="1" lang="en-US" altLang="ja-JP" dirty="0"/>
          </a:p>
          <a:p>
            <a:endParaRPr kumimoji="1" lang="ja-JP" altLang="en-US" dirty="0"/>
          </a:p>
        </p:txBody>
      </p:sp>
      <p:sp>
        <p:nvSpPr>
          <p:cNvPr id="3" name="フッター プレースホルダー 2">
            <a:extLst>
              <a:ext uri="{FF2B5EF4-FFF2-40B4-BE49-F238E27FC236}">
                <a16:creationId xmlns:a16="http://schemas.microsoft.com/office/drawing/2014/main" id="{E208F786-AF08-51B5-2E1F-899968195A23}"/>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120DD12B-7E13-E484-D7EF-A6984DD4E875}"/>
              </a:ext>
            </a:extLst>
          </p:cNvPr>
          <p:cNvSpPr>
            <a:spLocks noGrp="1"/>
          </p:cNvSpPr>
          <p:nvPr>
            <p:ph type="sldNum" sz="quarter" idx="12"/>
          </p:nvPr>
        </p:nvSpPr>
        <p:spPr>
          <a:xfrm>
            <a:off x="8610600" y="5988818"/>
            <a:ext cx="2743200" cy="732657"/>
          </a:xfrm>
        </p:spPr>
        <p:txBody>
          <a:bodyPr/>
          <a:lstStyle/>
          <a:p>
            <a:fld id="{AB4548AD-B379-4735-B385-BE44E240BBD5}" type="slidenum">
              <a:rPr kumimoji="1" lang="ja-JP" altLang="en-US" sz="2400" smtClean="0"/>
              <a:t>2</a:t>
            </a:fld>
            <a:endParaRPr kumimoji="1" lang="ja-JP" altLang="en-US" sz="2400" dirty="0"/>
          </a:p>
        </p:txBody>
      </p:sp>
    </p:spTree>
    <p:extLst>
      <p:ext uri="{BB962C8B-B14F-4D97-AF65-F5344CB8AC3E}">
        <p14:creationId xmlns:p14="http://schemas.microsoft.com/office/powerpoint/2010/main" val="294588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lang="ja-JP" altLang="en-US" dirty="0"/>
              <a:t>治 療 計 画</a:t>
            </a:r>
            <a:endParaRPr kumimoji="1" lang="ja-JP" altLang="en-US" dirty="0"/>
          </a:p>
        </p:txBody>
      </p:sp>
      <p:sp>
        <p:nvSpPr>
          <p:cNvPr id="5" name="コンテンツ プレースホルダー 4"/>
          <p:cNvSpPr>
            <a:spLocks noGrp="1"/>
          </p:cNvSpPr>
          <p:nvPr>
            <p:ph idx="1"/>
          </p:nvPr>
        </p:nvSpPr>
        <p:spPr>
          <a:xfrm>
            <a:off x="838199" y="1052514"/>
            <a:ext cx="10550525" cy="5303836"/>
          </a:xfrm>
        </p:spPr>
        <p:txBody>
          <a:bodyPr/>
          <a:lstStyle/>
          <a:p>
            <a:r>
              <a:rPr kumimoji="1" lang="ja-JP" altLang="en-US" dirty="0"/>
              <a:t>治療方針に従い、治療計画を記載します。</a:t>
            </a:r>
          </a:p>
        </p:txBody>
      </p:sp>
      <p:sp>
        <p:nvSpPr>
          <p:cNvPr id="6" name="フッター プレースホルダー 5">
            <a:extLst>
              <a:ext uri="{FF2B5EF4-FFF2-40B4-BE49-F238E27FC236}">
                <a16:creationId xmlns:a16="http://schemas.microsoft.com/office/drawing/2014/main" id="{DFB1A433-3237-D719-535D-C8C76E51A639}"/>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211A7EDB-E22E-D94C-19FD-AB39E9F27F7D}"/>
              </a:ext>
            </a:extLst>
          </p:cNvPr>
          <p:cNvSpPr>
            <a:spLocks noGrp="1"/>
          </p:cNvSpPr>
          <p:nvPr>
            <p:ph type="sldNum" sz="quarter" idx="12"/>
          </p:nvPr>
        </p:nvSpPr>
        <p:spPr/>
        <p:txBody>
          <a:bodyPr/>
          <a:lstStyle/>
          <a:p>
            <a:fld id="{AB4548AD-B379-4735-B385-BE44E240BBD5}" type="slidenum">
              <a:rPr kumimoji="1" lang="ja-JP" altLang="en-US" smtClean="0"/>
              <a:t>20</a:t>
            </a:fld>
            <a:endParaRPr kumimoji="1" lang="ja-JP" altLang="en-US"/>
          </a:p>
        </p:txBody>
      </p:sp>
    </p:spTree>
    <p:extLst>
      <p:ext uri="{BB962C8B-B14F-4D97-AF65-F5344CB8AC3E}">
        <p14:creationId xmlns:p14="http://schemas.microsoft.com/office/powerpoint/2010/main" val="368052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0"/>
            <a:ext cx="2869315" cy="1052513"/>
          </a:xfrm>
        </p:spPr>
        <p:txBody>
          <a:bodyPr>
            <a:normAutofit fontScale="90000"/>
          </a:bodyPr>
          <a:lstStyle/>
          <a:p>
            <a:r>
              <a:rPr kumimoji="1" lang="ja-JP" altLang="en-US" dirty="0"/>
              <a:t>治療終了時</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3913" y="2420902"/>
            <a:ext cx="2709949" cy="216130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426" y="2420902"/>
            <a:ext cx="2709949" cy="2161309"/>
          </a:xfrm>
          <a:prstGeom prst="rect">
            <a:avLst/>
          </a:prstGeom>
        </p:spPr>
      </p:pic>
      <p:pic>
        <p:nvPicPr>
          <p:cNvPr id="6" name="コンテンツ プレースホルダー 3"/>
          <p:cNvPicPr>
            <a:picLocks/>
          </p:cNvPicPr>
          <p:nvPr/>
        </p:nvPicPr>
        <p:blipFill rotWithShape="1">
          <a:blip r:embed="rId4" cstate="print">
            <a:extLst>
              <a:ext uri="{28A0092B-C50C-407E-A947-70E740481C1C}">
                <a14:useLocalDpi xmlns:a14="http://schemas.microsoft.com/office/drawing/2010/main" val="0"/>
              </a:ext>
            </a:extLst>
          </a:blip>
          <a:stretch/>
        </p:blipFill>
        <p:spPr>
          <a:xfrm>
            <a:off x="4507375" y="2420902"/>
            <a:ext cx="3250276" cy="2161309"/>
          </a:xfrm>
          <a:prstGeom prst="rect">
            <a:avLst/>
          </a:prstGeom>
        </p:spPr>
      </p:pic>
      <p:pic>
        <p:nvPicPr>
          <p:cNvPr id="7" name="図 6"/>
          <p:cNvPicPr>
            <a:picLocks/>
          </p:cNvPicPr>
          <p:nvPr/>
        </p:nvPicPr>
        <p:blipFill rotWithShape="1">
          <a:blip r:embed="rId5" cstate="print">
            <a:extLst>
              <a:ext uri="{28A0092B-C50C-407E-A947-70E740481C1C}">
                <a14:useLocalDpi xmlns:a14="http://schemas.microsoft.com/office/drawing/2010/main" val="0"/>
              </a:ext>
            </a:extLst>
          </a:blip>
          <a:stretch/>
        </p:blipFill>
        <p:spPr>
          <a:xfrm>
            <a:off x="4515506" y="259593"/>
            <a:ext cx="3250276" cy="2161309"/>
          </a:xfrm>
          <a:prstGeom prst="rect">
            <a:avLst/>
          </a:prstGeom>
        </p:spPr>
      </p:pic>
      <p:pic>
        <p:nvPicPr>
          <p:cNvPr id="8" name="図 7"/>
          <p:cNvPicPr>
            <a:picLocks/>
          </p:cNvPicPr>
          <p:nvPr/>
        </p:nvPicPr>
        <p:blipFill>
          <a:blip r:embed="rId6" cstate="print"/>
          <a:stretch>
            <a:fillRect/>
          </a:stretch>
        </p:blipFill>
        <p:spPr>
          <a:xfrm>
            <a:off x="4515506" y="4582211"/>
            <a:ext cx="3266538" cy="2199230"/>
          </a:xfrm>
          <a:prstGeom prst="rect">
            <a:avLst/>
          </a:prstGeom>
        </p:spPr>
      </p:pic>
      <p:sp>
        <p:nvSpPr>
          <p:cNvPr id="9" name="正方形/長方形 8"/>
          <p:cNvSpPr/>
          <p:nvPr/>
        </p:nvSpPr>
        <p:spPr>
          <a:xfrm>
            <a:off x="803275" y="1052513"/>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10" name="スライド番号プレースホルダー 9">
            <a:extLst>
              <a:ext uri="{FF2B5EF4-FFF2-40B4-BE49-F238E27FC236}">
                <a16:creationId xmlns:a16="http://schemas.microsoft.com/office/drawing/2014/main" id="{FE80905E-A9F8-D1B1-0E14-B441305EAE06}"/>
              </a:ext>
            </a:extLst>
          </p:cNvPr>
          <p:cNvSpPr>
            <a:spLocks noGrp="1"/>
          </p:cNvSpPr>
          <p:nvPr>
            <p:ph type="sldNum" sz="quarter" idx="12"/>
          </p:nvPr>
        </p:nvSpPr>
        <p:spPr/>
        <p:txBody>
          <a:bodyPr/>
          <a:lstStyle/>
          <a:p>
            <a:fld id="{AB4548AD-B379-4735-B385-BE44E240BBD5}" type="slidenum">
              <a:rPr kumimoji="1" lang="ja-JP" altLang="en-US" smtClean="0"/>
              <a:t>21</a:t>
            </a:fld>
            <a:endParaRPr kumimoji="1" lang="ja-JP" altLang="en-US"/>
          </a:p>
        </p:txBody>
      </p:sp>
    </p:spTree>
    <p:extLst>
      <p:ext uri="{BB962C8B-B14F-4D97-AF65-F5344CB8AC3E}">
        <p14:creationId xmlns:p14="http://schemas.microsoft.com/office/powerpoint/2010/main" val="213858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7855" y="-12668"/>
            <a:ext cx="2869315" cy="1052513"/>
          </a:xfrm>
        </p:spPr>
        <p:txBody>
          <a:bodyPr>
            <a:normAutofit fontScale="90000"/>
          </a:bodyPr>
          <a:lstStyle/>
          <a:p>
            <a:r>
              <a:rPr kumimoji="1" lang="ja-JP" altLang="en-US" dirty="0"/>
              <a:t>治療終了時</a:t>
            </a:r>
          </a:p>
        </p:txBody>
      </p:sp>
      <p:pic>
        <p:nvPicPr>
          <p:cNvPr id="9"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l="3846" t="14121" r="3959" b="6916"/>
          <a:stretch/>
        </p:blipFill>
        <p:spPr>
          <a:xfrm>
            <a:off x="461216" y="1158733"/>
            <a:ext cx="11342594" cy="5562742"/>
          </a:xfrm>
          <a:prstGeom prst="rect">
            <a:avLst/>
          </a:prstGeom>
        </p:spPr>
      </p:pic>
      <p:sp>
        <p:nvSpPr>
          <p:cNvPr id="4" name="正方形/長方形 3"/>
          <p:cNvSpPr/>
          <p:nvPr/>
        </p:nvSpPr>
        <p:spPr>
          <a:xfrm>
            <a:off x="8440482" y="551625"/>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5" name="スライド番号プレースホルダー 4">
            <a:extLst>
              <a:ext uri="{FF2B5EF4-FFF2-40B4-BE49-F238E27FC236}">
                <a16:creationId xmlns:a16="http://schemas.microsoft.com/office/drawing/2014/main" id="{4A1D525A-A1CF-48D7-5888-6E9A3518981D}"/>
              </a:ext>
            </a:extLst>
          </p:cNvPr>
          <p:cNvSpPr>
            <a:spLocks noGrp="1"/>
          </p:cNvSpPr>
          <p:nvPr>
            <p:ph type="sldNum" sz="quarter" idx="12"/>
          </p:nvPr>
        </p:nvSpPr>
        <p:spPr/>
        <p:txBody>
          <a:bodyPr/>
          <a:lstStyle/>
          <a:p>
            <a:fld id="{AB4548AD-B379-4735-B385-BE44E240BBD5}" type="slidenum">
              <a:rPr kumimoji="1" lang="ja-JP" altLang="en-US" smtClean="0"/>
              <a:t>22</a:t>
            </a:fld>
            <a:endParaRPr kumimoji="1" lang="ja-JP" altLang="en-US"/>
          </a:p>
        </p:txBody>
      </p:sp>
    </p:spTree>
    <p:extLst>
      <p:ext uri="{BB962C8B-B14F-4D97-AF65-F5344CB8AC3E}">
        <p14:creationId xmlns:p14="http://schemas.microsoft.com/office/powerpoint/2010/main" val="1956914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7855" y="0"/>
            <a:ext cx="2869315" cy="1052513"/>
          </a:xfrm>
        </p:spPr>
        <p:txBody>
          <a:bodyPr>
            <a:normAutofit fontScale="90000"/>
          </a:bodyPr>
          <a:lstStyle/>
          <a:p>
            <a:r>
              <a:rPr kumimoji="1" lang="ja-JP" altLang="en-US" dirty="0"/>
              <a:t>治療終了時</a:t>
            </a:r>
          </a:p>
        </p:txBody>
      </p:sp>
      <p:pic>
        <p:nvPicPr>
          <p:cNvPr id="5" name="コンテンツ プレースホルダ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5588" y="1564333"/>
            <a:ext cx="1404322" cy="2246915"/>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951" y="1564333"/>
            <a:ext cx="1404322" cy="224691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207" y="2126062"/>
            <a:ext cx="1872429" cy="1685186"/>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463" y="2126062"/>
            <a:ext cx="1872429" cy="1685186"/>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8225" y="1564333"/>
            <a:ext cx="1404322" cy="224691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0862" y="2126062"/>
            <a:ext cx="1872429" cy="1685186"/>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41605" y="2126062"/>
            <a:ext cx="1872429" cy="1685186"/>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4003" y="3811251"/>
            <a:ext cx="1404322" cy="2246915"/>
          </a:xfrm>
          <a:prstGeom prst="rect">
            <a:avLst/>
          </a:prstGeom>
        </p:spPr>
      </p:pic>
      <p:pic>
        <p:nvPicPr>
          <p:cNvPr id="14" name="図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0484" y="3811251"/>
            <a:ext cx="1404322" cy="2246915"/>
          </a:xfrm>
          <a:prstGeom prst="rect">
            <a:avLst/>
          </a:prstGeom>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66966" y="3811251"/>
            <a:ext cx="1872429" cy="1685186"/>
          </a:xfrm>
          <a:prstGeom prst="rect">
            <a:avLst/>
          </a:prstGeom>
        </p:spPr>
      </p:pic>
      <p:pic>
        <p:nvPicPr>
          <p:cNvPr id="16" name="図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031556" y="3811251"/>
            <a:ext cx="1872429" cy="1685186"/>
          </a:xfrm>
          <a:prstGeom prst="rect">
            <a:avLst/>
          </a:prstGeom>
        </p:spPr>
      </p:pic>
      <p:pic>
        <p:nvPicPr>
          <p:cNvPr id="17" name="図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77522" y="3811251"/>
            <a:ext cx="1404322" cy="2246915"/>
          </a:xfrm>
          <a:prstGeom prst="rect">
            <a:avLst/>
          </a:prstGeom>
        </p:spPr>
      </p:pic>
      <p:pic>
        <p:nvPicPr>
          <p:cNvPr id="18" name="図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12934" y="3811251"/>
            <a:ext cx="1872429" cy="1685186"/>
          </a:xfrm>
          <a:prstGeom prst="rect">
            <a:avLst/>
          </a:prstGeom>
        </p:spPr>
      </p:pic>
      <p:pic>
        <p:nvPicPr>
          <p:cNvPr id="19" name="図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346" y="3811251"/>
            <a:ext cx="1872429" cy="1685186"/>
          </a:xfrm>
          <a:prstGeom prst="rect">
            <a:avLst/>
          </a:prstGeom>
        </p:spPr>
      </p:pic>
      <p:sp>
        <p:nvSpPr>
          <p:cNvPr id="4" name="正方形/長方形 3"/>
          <p:cNvSpPr/>
          <p:nvPr/>
        </p:nvSpPr>
        <p:spPr>
          <a:xfrm>
            <a:off x="8680847" y="526256"/>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9" name="スライド番号プレースホルダー 8">
            <a:extLst>
              <a:ext uri="{FF2B5EF4-FFF2-40B4-BE49-F238E27FC236}">
                <a16:creationId xmlns:a16="http://schemas.microsoft.com/office/drawing/2014/main" id="{B6417128-761C-AA22-FC10-90F8E46110F6}"/>
              </a:ext>
            </a:extLst>
          </p:cNvPr>
          <p:cNvSpPr>
            <a:spLocks noGrp="1"/>
          </p:cNvSpPr>
          <p:nvPr>
            <p:ph type="sldNum" sz="quarter" idx="12"/>
          </p:nvPr>
        </p:nvSpPr>
        <p:spPr/>
        <p:txBody>
          <a:bodyPr/>
          <a:lstStyle/>
          <a:p>
            <a:fld id="{AB4548AD-B379-4735-B385-BE44E240BBD5}" type="slidenum">
              <a:rPr kumimoji="1" lang="ja-JP" altLang="en-US" smtClean="0"/>
              <a:t>23</a:t>
            </a:fld>
            <a:endParaRPr kumimoji="1" lang="ja-JP" altLang="en-US"/>
          </a:p>
        </p:txBody>
      </p:sp>
    </p:spTree>
    <p:extLst>
      <p:ext uri="{BB962C8B-B14F-4D97-AF65-F5344CB8AC3E}">
        <p14:creationId xmlns:p14="http://schemas.microsoft.com/office/powerpoint/2010/main" val="325248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3"/>
          </a:xfrm>
        </p:spPr>
        <p:txBody>
          <a:bodyPr/>
          <a:lstStyle/>
          <a:p>
            <a:r>
              <a:rPr lang="ja-JP" altLang="en-US" dirty="0"/>
              <a:t>治療終了時</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329573393"/>
              </p:ext>
            </p:extLst>
          </p:nvPr>
        </p:nvGraphicFramePr>
        <p:xfrm>
          <a:off x="254833" y="1094281"/>
          <a:ext cx="11557414" cy="3822497"/>
        </p:xfrm>
        <a:graphic>
          <a:graphicData uri="http://schemas.openxmlformats.org/drawingml/2006/table">
            <a:tbl>
              <a:tblPr firstRow="1" bandRow="1">
                <a:tableStyleId>{5C22544A-7EE6-4342-B048-85BDC9FD1C3A}</a:tableStyleId>
              </a:tblPr>
              <a:tblGrid>
                <a:gridCol w="344774">
                  <a:extLst>
                    <a:ext uri="{9D8B030D-6E8A-4147-A177-3AD203B41FA5}">
                      <a16:colId xmlns:a16="http://schemas.microsoft.com/office/drawing/2014/main" val="20000"/>
                    </a:ext>
                  </a:extLst>
                </a:gridCol>
                <a:gridCol w="318992">
                  <a:extLst>
                    <a:ext uri="{9D8B030D-6E8A-4147-A177-3AD203B41FA5}">
                      <a16:colId xmlns:a16="http://schemas.microsoft.com/office/drawing/2014/main" val="20001"/>
                    </a:ext>
                  </a:extLst>
                </a:gridCol>
                <a:gridCol w="226951">
                  <a:extLst>
                    <a:ext uri="{9D8B030D-6E8A-4147-A177-3AD203B41FA5}">
                      <a16:colId xmlns:a16="http://schemas.microsoft.com/office/drawing/2014/main" val="20002"/>
                    </a:ext>
                  </a:extLst>
                </a:gridCol>
                <a:gridCol w="226951">
                  <a:extLst>
                    <a:ext uri="{9D8B030D-6E8A-4147-A177-3AD203B41FA5}">
                      <a16:colId xmlns:a16="http://schemas.microsoft.com/office/drawing/2014/main" val="20003"/>
                    </a:ext>
                  </a:extLst>
                </a:gridCol>
                <a:gridCol w="226951">
                  <a:extLst>
                    <a:ext uri="{9D8B030D-6E8A-4147-A177-3AD203B41FA5}">
                      <a16:colId xmlns:a16="http://schemas.microsoft.com/office/drawing/2014/main" val="20004"/>
                    </a:ext>
                  </a:extLst>
                </a:gridCol>
                <a:gridCol w="226951">
                  <a:extLst>
                    <a:ext uri="{9D8B030D-6E8A-4147-A177-3AD203B41FA5}">
                      <a16:colId xmlns:a16="http://schemas.microsoft.com/office/drawing/2014/main" val="20005"/>
                    </a:ext>
                  </a:extLst>
                </a:gridCol>
                <a:gridCol w="226951">
                  <a:extLst>
                    <a:ext uri="{9D8B030D-6E8A-4147-A177-3AD203B41FA5}">
                      <a16:colId xmlns:a16="http://schemas.microsoft.com/office/drawing/2014/main" val="20006"/>
                    </a:ext>
                  </a:extLst>
                </a:gridCol>
                <a:gridCol w="226951">
                  <a:extLst>
                    <a:ext uri="{9D8B030D-6E8A-4147-A177-3AD203B41FA5}">
                      <a16:colId xmlns:a16="http://schemas.microsoft.com/office/drawing/2014/main" val="20007"/>
                    </a:ext>
                  </a:extLst>
                </a:gridCol>
                <a:gridCol w="226951">
                  <a:extLst>
                    <a:ext uri="{9D8B030D-6E8A-4147-A177-3AD203B41FA5}">
                      <a16:colId xmlns:a16="http://schemas.microsoft.com/office/drawing/2014/main" val="20008"/>
                    </a:ext>
                  </a:extLst>
                </a:gridCol>
                <a:gridCol w="226951">
                  <a:extLst>
                    <a:ext uri="{9D8B030D-6E8A-4147-A177-3AD203B41FA5}">
                      <a16:colId xmlns:a16="http://schemas.microsoft.com/office/drawing/2014/main" val="20009"/>
                    </a:ext>
                  </a:extLst>
                </a:gridCol>
                <a:gridCol w="226951">
                  <a:extLst>
                    <a:ext uri="{9D8B030D-6E8A-4147-A177-3AD203B41FA5}">
                      <a16:colId xmlns:a16="http://schemas.microsoft.com/office/drawing/2014/main" val="20010"/>
                    </a:ext>
                  </a:extLst>
                </a:gridCol>
                <a:gridCol w="226951">
                  <a:extLst>
                    <a:ext uri="{9D8B030D-6E8A-4147-A177-3AD203B41FA5}">
                      <a16:colId xmlns:a16="http://schemas.microsoft.com/office/drawing/2014/main" val="20011"/>
                    </a:ext>
                  </a:extLst>
                </a:gridCol>
                <a:gridCol w="226951">
                  <a:extLst>
                    <a:ext uri="{9D8B030D-6E8A-4147-A177-3AD203B41FA5}">
                      <a16:colId xmlns:a16="http://schemas.microsoft.com/office/drawing/2014/main" val="20012"/>
                    </a:ext>
                  </a:extLst>
                </a:gridCol>
                <a:gridCol w="226951">
                  <a:extLst>
                    <a:ext uri="{9D8B030D-6E8A-4147-A177-3AD203B41FA5}">
                      <a16:colId xmlns:a16="http://schemas.microsoft.com/office/drawing/2014/main" val="20013"/>
                    </a:ext>
                  </a:extLst>
                </a:gridCol>
                <a:gridCol w="226951">
                  <a:extLst>
                    <a:ext uri="{9D8B030D-6E8A-4147-A177-3AD203B41FA5}">
                      <a16:colId xmlns:a16="http://schemas.microsoft.com/office/drawing/2014/main" val="20014"/>
                    </a:ext>
                  </a:extLst>
                </a:gridCol>
                <a:gridCol w="226951">
                  <a:extLst>
                    <a:ext uri="{9D8B030D-6E8A-4147-A177-3AD203B41FA5}">
                      <a16:colId xmlns:a16="http://schemas.microsoft.com/office/drawing/2014/main" val="20015"/>
                    </a:ext>
                  </a:extLst>
                </a:gridCol>
                <a:gridCol w="226951">
                  <a:extLst>
                    <a:ext uri="{9D8B030D-6E8A-4147-A177-3AD203B41FA5}">
                      <a16:colId xmlns:a16="http://schemas.microsoft.com/office/drawing/2014/main" val="20016"/>
                    </a:ext>
                  </a:extLst>
                </a:gridCol>
                <a:gridCol w="226951">
                  <a:extLst>
                    <a:ext uri="{9D8B030D-6E8A-4147-A177-3AD203B41FA5}">
                      <a16:colId xmlns:a16="http://schemas.microsoft.com/office/drawing/2014/main" val="20017"/>
                    </a:ext>
                  </a:extLst>
                </a:gridCol>
                <a:gridCol w="226951">
                  <a:extLst>
                    <a:ext uri="{9D8B030D-6E8A-4147-A177-3AD203B41FA5}">
                      <a16:colId xmlns:a16="http://schemas.microsoft.com/office/drawing/2014/main" val="20018"/>
                    </a:ext>
                  </a:extLst>
                </a:gridCol>
                <a:gridCol w="226951">
                  <a:extLst>
                    <a:ext uri="{9D8B030D-6E8A-4147-A177-3AD203B41FA5}">
                      <a16:colId xmlns:a16="http://schemas.microsoft.com/office/drawing/2014/main" val="20019"/>
                    </a:ext>
                  </a:extLst>
                </a:gridCol>
                <a:gridCol w="226951">
                  <a:extLst>
                    <a:ext uri="{9D8B030D-6E8A-4147-A177-3AD203B41FA5}">
                      <a16:colId xmlns:a16="http://schemas.microsoft.com/office/drawing/2014/main" val="20020"/>
                    </a:ext>
                  </a:extLst>
                </a:gridCol>
                <a:gridCol w="226951">
                  <a:extLst>
                    <a:ext uri="{9D8B030D-6E8A-4147-A177-3AD203B41FA5}">
                      <a16:colId xmlns:a16="http://schemas.microsoft.com/office/drawing/2014/main" val="20021"/>
                    </a:ext>
                  </a:extLst>
                </a:gridCol>
                <a:gridCol w="226951">
                  <a:extLst>
                    <a:ext uri="{9D8B030D-6E8A-4147-A177-3AD203B41FA5}">
                      <a16:colId xmlns:a16="http://schemas.microsoft.com/office/drawing/2014/main" val="20022"/>
                    </a:ext>
                  </a:extLst>
                </a:gridCol>
                <a:gridCol w="226951">
                  <a:extLst>
                    <a:ext uri="{9D8B030D-6E8A-4147-A177-3AD203B41FA5}">
                      <a16:colId xmlns:a16="http://schemas.microsoft.com/office/drawing/2014/main" val="20023"/>
                    </a:ext>
                  </a:extLst>
                </a:gridCol>
                <a:gridCol w="226951">
                  <a:extLst>
                    <a:ext uri="{9D8B030D-6E8A-4147-A177-3AD203B41FA5}">
                      <a16:colId xmlns:a16="http://schemas.microsoft.com/office/drawing/2014/main" val="20024"/>
                    </a:ext>
                  </a:extLst>
                </a:gridCol>
                <a:gridCol w="226951">
                  <a:extLst>
                    <a:ext uri="{9D8B030D-6E8A-4147-A177-3AD203B41FA5}">
                      <a16:colId xmlns:a16="http://schemas.microsoft.com/office/drawing/2014/main" val="20025"/>
                    </a:ext>
                  </a:extLst>
                </a:gridCol>
                <a:gridCol w="226951">
                  <a:extLst>
                    <a:ext uri="{9D8B030D-6E8A-4147-A177-3AD203B41FA5}">
                      <a16:colId xmlns:a16="http://schemas.microsoft.com/office/drawing/2014/main" val="20026"/>
                    </a:ext>
                  </a:extLst>
                </a:gridCol>
                <a:gridCol w="226951">
                  <a:extLst>
                    <a:ext uri="{9D8B030D-6E8A-4147-A177-3AD203B41FA5}">
                      <a16:colId xmlns:a16="http://schemas.microsoft.com/office/drawing/2014/main" val="20027"/>
                    </a:ext>
                  </a:extLst>
                </a:gridCol>
                <a:gridCol w="226951">
                  <a:extLst>
                    <a:ext uri="{9D8B030D-6E8A-4147-A177-3AD203B41FA5}">
                      <a16:colId xmlns:a16="http://schemas.microsoft.com/office/drawing/2014/main" val="20028"/>
                    </a:ext>
                  </a:extLst>
                </a:gridCol>
                <a:gridCol w="226951">
                  <a:extLst>
                    <a:ext uri="{9D8B030D-6E8A-4147-A177-3AD203B41FA5}">
                      <a16:colId xmlns:a16="http://schemas.microsoft.com/office/drawing/2014/main" val="20029"/>
                    </a:ext>
                  </a:extLst>
                </a:gridCol>
                <a:gridCol w="226951">
                  <a:extLst>
                    <a:ext uri="{9D8B030D-6E8A-4147-A177-3AD203B41FA5}">
                      <a16:colId xmlns:a16="http://schemas.microsoft.com/office/drawing/2014/main" val="20030"/>
                    </a:ext>
                  </a:extLst>
                </a:gridCol>
                <a:gridCol w="226951">
                  <a:extLst>
                    <a:ext uri="{9D8B030D-6E8A-4147-A177-3AD203B41FA5}">
                      <a16:colId xmlns:a16="http://schemas.microsoft.com/office/drawing/2014/main" val="20031"/>
                    </a:ext>
                  </a:extLst>
                </a:gridCol>
                <a:gridCol w="226951">
                  <a:extLst>
                    <a:ext uri="{9D8B030D-6E8A-4147-A177-3AD203B41FA5}">
                      <a16:colId xmlns:a16="http://schemas.microsoft.com/office/drawing/2014/main" val="20032"/>
                    </a:ext>
                  </a:extLst>
                </a:gridCol>
                <a:gridCol w="226951">
                  <a:extLst>
                    <a:ext uri="{9D8B030D-6E8A-4147-A177-3AD203B41FA5}">
                      <a16:colId xmlns:a16="http://schemas.microsoft.com/office/drawing/2014/main" val="20033"/>
                    </a:ext>
                  </a:extLst>
                </a:gridCol>
                <a:gridCol w="226951">
                  <a:extLst>
                    <a:ext uri="{9D8B030D-6E8A-4147-A177-3AD203B41FA5}">
                      <a16:colId xmlns:a16="http://schemas.microsoft.com/office/drawing/2014/main" val="20034"/>
                    </a:ext>
                  </a:extLst>
                </a:gridCol>
                <a:gridCol w="226951">
                  <a:extLst>
                    <a:ext uri="{9D8B030D-6E8A-4147-A177-3AD203B41FA5}">
                      <a16:colId xmlns:a16="http://schemas.microsoft.com/office/drawing/2014/main" val="20035"/>
                    </a:ext>
                  </a:extLst>
                </a:gridCol>
                <a:gridCol w="226951">
                  <a:extLst>
                    <a:ext uri="{9D8B030D-6E8A-4147-A177-3AD203B41FA5}">
                      <a16:colId xmlns:a16="http://schemas.microsoft.com/office/drawing/2014/main" val="20036"/>
                    </a:ext>
                  </a:extLst>
                </a:gridCol>
                <a:gridCol w="226951">
                  <a:extLst>
                    <a:ext uri="{9D8B030D-6E8A-4147-A177-3AD203B41FA5}">
                      <a16:colId xmlns:a16="http://schemas.microsoft.com/office/drawing/2014/main" val="20037"/>
                    </a:ext>
                  </a:extLst>
                </a:gridCol>
                <a:gridCol w="226951">
                  <a:extLst>
                    <a:ext uri="{9D8B030D-6E8A-4147-A177-3AD203B41FA5}">
                      <a16:colId xmlns:a16="http://schemas.microsoft.com/office/drawing/2014/main" val="20038"/>
                    </a:ext>
                  </a:extLst>
                </a:gridCol>
                <a:gridCol w="226951">
                  <a:extLst>
                    <a:ext uri="{9D8B030D-6E8A-4147-A177-3AD203B41FA5}">
                      <a16:colId xmlns:a16="http://schemas.microsoft.com/office/drawing/2014/main" val="20039"/>
                    </a:ext>
                  </a:extLst>
                </a:gridCol>
                <a:gridCol w="226951">
                  <a:extLst>
                    <a:ext uri="{9D8B030D-6E8A-4147-A177-3AD203B41FA5}">
                      <a16:colId xmlns:a16="http://schemas.microsoft.com/office/drawing/2014/main" val="20040"/>
                    </a:ext>
                  </a:extLst>
                </a:gridCol>
                <a:gridCol w="226951">
                  <a:extLst>
                    <a:ext uri="{9D8B030D-6E8A-4147-A177-3AD203B41FA5}">
                      <a16:colId xmlns:a16="http://schemas.microsoft.com/office/drawing/2014/main" val="20041"/>
                    </a:ext>
                  </a:extLst>
                </a:gridCol>
                <a:gridCol w="226951">
                  <a:extLst>
                    <a:ext uri="{9D8B030D-6E8A-4147-A177-3AD203B41FA5}">
                      <a16:colId xmlns:a16="http://schemas.microsoft.com/office/drawing/2014/main" val="20042"/>
                    </a:ext>
                  </a:extLst>
                </a:gridCol>
                <a:gridCol w="226951">
                  <a:extLst>
                    <a:ext uri="{9D8B030D-6E8A-4147-A177-3AD203B41FA5}">
                      <a16:colId xmlns:a16="http://schemas.microsoft.com/office/drawing/2014/main" val="20043"/>
                    </a:ext>
                  </a:extLst>
                </a:gridCol>
                <a:gridCol w="226951">
                  <a:extLst>
                    <a:ext uri="{9D8B030D-6E8A-4147-A177-3AD203B41FA5}">
                      <a16:colId xmlns:a16="http://schemas.microsoft.com/office/drawing/2014/main" val="20044"/>
                    </a:ext>
                  </a:extLst>
                </a:gridCol>
                <a:gridCol w="226951">
                  <a:extLst>
                    <a:ext uri="{9D8B030D-6E8A-4147-A177-3AD203B41FA5}">
                      <a16:colId xmlns:a16="http://schemas.microsoft.com/office/drawing/2014/main" val="20045"/>
                    </a:ext>
                  </a:extLst>
                </a:gridCol>
                <a:gridCol w="226951">
                  <a:extLst>
                    <a:ext uri="{9D8B030D-6E8A-4147-A177-3AD203B41FA5}">
                      <a16:colId xmlns:a16="http://schemas.microsoft.com/office/drawing/2014/main" val="20046"/>
                    </a:ext>
                  </a:extLst>
                </a:gridCol>
                <a:gridCol w="226951">
                  <a:extLst>
                    <a:ext uri="{9D8B030D-6E8A-4147-A177-3AD203B41FA5}">
                      <a16:colId xmlns:a16="http://schemas.microsoft.com/office/drawing/2014/main" val="20047"/>
                    </a:ext>
                  </a:extLst>
                </a:gridCol>
                <a:gridCol w="226951">
                  <a:extLst>
                    <a:ext uri="{9D8B030D-6E8A-4147-A177-3AD203B41FA5}">
                      <a16:colId xmlns:a16="http://schemas.microsoft.com/office/drawing/2014/main" val="20048"/>
                    </a:ext>
                  </a:extLst>
                </a:gridCol>
                <a:gridCol w="226951">
                  <a:extLst>
                    <a:ext uri="{9D8B030D-6E8A-4147-A177-3AD203B41FA5}">
                      <a16:colId xmlns:a16="http://schemas.microsoft.com/office/drawing/2014/main" val="20049"/>
                    </a:ext>
                  </a:extLst>
                </a:gridCol>
              </a:tblGrid>
              <a:tr h="510269">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上顎</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動揺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i="1"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52038">
                <a:tc rowSpan="2">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52038">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1</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2</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3</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4</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5</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6</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7</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en-US" altLang="ja-JP" sz="2000" dirty="0">
                          <a:solidFill>
                            <a:schemeClr val="tx1"/>
                          </a:solidFill>
                          <a:latin typeface="HG丸ｺﾞｼｯｸM-PRO" panose="020F0600000000000000" pitchFamily="50" charset="-128"/>
                          <a:ea typeface="HG丸ｺﾞｼｯｸM-PRO" panose="020F0600000000000000" pitchFamily="50" charset="-128"/>
                        </a:rPr>
                        <a:t>8</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52038">
                <a:tc rowSpan="2">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PPD</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vert="wordArtVertRtl"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L</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52038">
                <a:tc v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solidFill>
                            <a:schemeClr val="tx1"/>
                          </a:solidFill>
                          <a:latin typeface="HG丸ｺﾞｼｯｸM-PRO" panose="020F0600000000000000" pitchFamily="50" charset="-128"/>
                          <a:ea typeface="HG丸ｺﾞｼｯｸM-PRO" panose="020F0600000000000000" pitchFamily="50" charset="-128"/>
                        </a:rPr>
                        <a:t>B</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52038">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下顎</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動揺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Text Box 12"/>
          <p:cNvSpPr txBox="1">
            <a:spLocks noChangeArrowheads="1"/>
          </p:cNvSpPr>
          <p:nvPr/>
        </p:nvSpPr>
        <p:spPr bwMode="auto">
          <a:xfrm>
            <a:off x="6892771" y="5206266"/>
            <a:ext cx="4461029" cy="1240980"/>
          </a:xfrm>
          <a:prstGeom prst="rect">
            <a:avLst/>
          </a:prstGeom>
          <a:noFill/>
          <a:ln w="9525">
            <a:noFill/>
            <a:miter lim="800000"/>
            <a:headEnd/>
            <a:tailEnd/>
          </a:ln>
        </p:spPr>
        <p:txBody>
          <a:bodyPr wrap="square" lIns="131698" tIns="65849" rIns="131698" bIns="65849">
            <a:spAutoFit/>
          </a:bodyPr>
          <a:lstStyle/>
          <a:p>
            <a:pPr algn="r"/>
            <a:r>
              <a:rPr lang="en-US" altLang="ja-JP" sz="1600" dirty="0">
                <a:latin typeface="HG丸ｺﾞｼｯｸM-PRO" pitchFamily="49" charset="-128"/>
                <a:ea typeface="HG丸ｺﾞｼｯｸM-PRO" pitchFamily="49" charset="-128"/>
              </a:rPr>
              <a:t>Bleeding</a:t>
            </a:r>
            <a:r>
              <a:rPr lang="ja-JP" altLang="en-US" sz="1600" dirty="0">
                <a:latin typeface="HG丸ｺﾞｼｯｸM-PRO" pitchFamily="49" charset="-128"/>
                <a:ea typeface="HG丸ｺﾞｼｯｸM-PRO" pitchFamily="49" charset="-128"/>
              </a:rPr>
              <a:t> </a:t>
            </a:r>
            <a:r>
              <a:rPr lang="en-US" altLang="ja-JP" sz="1600" dirty="0">
                <a:latin typeface="HG丸ｺﾞｼｯｸM-PRO" pitchFamily="49" charset="-128"/>
                <a:ea typeface="HG丸ｺﾞｼｯｸM-PRO" pitchFamily="49" charset="-128"/>
              </a:rPr>
              <a:t>On</a:t>
            </a:r>
            <a:r>
              <a:rPr lang="ja-JP" altLang="en-US" sz="1600" dirty="0">
                <a:latin typeface="HG丸ｺﾞｼｯｸM-PRO" pitchFamily="49" charset="-128"/>
                <a:ea typeface="HG丸ｺﾞｼｯｸM-PRO" pitchFamily="49" charset="-128"/>
              </a:rPr>
              <a:t> </a:t>
            </a:r>
            <a:r>
              <a:rPr lang="en-US" altLang="ja-JP" sz="1600" dirty="0">
                <a:latin typeface="HG丸ｺﾞｼｯｸM-PRO" pitchFamily="49" charset="-128"/>
                <a:ea typeface="HG丸ｺﾞｼｯｸM-PRO" pitchFamily="49" charset="-128"/>
              </a:rPr>
              <a:t>Probing</a:t>
            </a:r>
            <a:r>
              <a:rPr lang="ja-JP" altLang="en-US" sz="1600" dirty="0">
                <a:latin typeface="HG丸ｺﾞｼｯｸM-PRO" pitchFamily="49" charset="-128"/>
                <a:ea typeface="HG丸ｺﾞｼｯｸM-PRO" pitchFamily="49" charset="-128"/>
              </a:rPr>
              <a:t> （赤）</a:t>
            </a:r>
            <a:endParaRPr lang="en-US" altLang="ja-JP" sz="1600" dirty="0">
              <a:latin typeface="HG丸ｺﾞｼｯｸM-PRO" pitchFamily="49" charset="-128"/>
              <a:ea typeface="HG丸ｺﾞｼｯｸM-PRO" pitchFamily="49" charset="-128"/>
            </a:endParaRPr>
          </a:p>
          <a:p>
            <a:pPr algn="r"/>
            <a:r>
              <a:rPr lang="en-US" altLang="ja-JP" sz="1600" dirty="0">
                <a:latin typeface="HG丸ｺﾞｼｯｸM-PRO" pitchFamily="49" charset="-128"/>
                <a:ea typeface="HG丸ｺﾞｼｯｸM-PRO" pitchFamily="49" charset="-128"/>
              </a:rPr>
              <a:t>BOP</a:t>
            </a:r>
            <a:r>
              <a:rPr lang="ja-JP" altLang="en-US" sz="1600" dirty="0">
                <a:latin typeface="HG丸ｺﾞｼｯｸM-PRO" pitchFamily="49" charset="-128"/>
                <a:ea typeface="HG丸ｺﾞｼｯｸM-PRO" pitchFamily="49" charset="-128"/>
              </a:rPr>
              <a:t>率　○○</a:t>
            </a:r>
            <a:r>
              <a:rPr lang="en-US" altLang="ja-JP" sz="1600" dirty="0">
                <a:latin typeface="HG丸ｺﾞｼｯｸM-PRO" pitchFamily="49" charset="-128"/>
                <a:ea typeface="HG丸ｺﾞｼｯｸM-PRO" pitchFamily="49" charset="-128"/>
              </a:rPr>
              <a:t>.</a:t>
            </a:r>
            <a:r>
              <a:rPr lang="ja-JP" altLang="en-US" sz="1600" dirty="0">
                <a:latin typeface="HG丸ｺﾞｼｯｸM-PRO" pitchFamily="49" charset="-128"/>
                <a:ea typeface="HG丸ｺﾞｼｯｸM-PRO" pitchFamily="49" charset="-128"/>
              </a:rPr>
              <a:t>○％</a:t>
            </a:r>
            <a:endParaRPr lang="en-US" altLang="ja-JP" sz="1600" dirty="0">
              <a:latin typeface="HG丸ｺﾞｼｯｸM-PRO" pitchFamily="49" charset="-128"/>
              <a:ea typeface="HG丸ｺﾞｼｯｸM-PRO" pitchFamily="49" charset="-128"/>
            </a:endParaRPr>
          </a:p>
          <a:p>
            <a:pPr algn="r"/>
            <a:r>
              <a:rPr lang="ja-JP" altLang="en-US" sz="1600" dirty="0">
                <a:latin typeface="HG丸ｺﾞｼｯｸM-PRO" pitchFamily="50" charset="-128"/>
                <a:ea typeface="HG丸ｺﾞｼｯｸM-PRO" pitchFamily="50" charset="-128"/>
              </a:rPr>
              <a:t>４㎜以上の歯周ポケット　○○</a:t>
            </a:r>
            <a:r>
              <a:rPr lang="en-US" altLang="ja-JP" sz="16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a:t>
            </a:r>
            <a:endParaRPr lang="ja-JP" altLang="en-US" sz="1600" dirty="0">
              <a:latin typeface="HG丸ｺﾞｼｯｸM-PRO" pitchFamily="49" charset="-128"/>
              <a:ea typeface="HG丸ｺﾞｼｯｸM-PRO" pitchFamily="49" charset="-128"/>
            </a:endParaRPr>
          </a:p>
          <a:p>
            <a:pPr algn="r"/>
            <a:r>
              <a:rPr lang="ja-JP" altLang="en-US" sz="2400" dirty="0">
                <a:latin typeface="HG丸ｺﾞｼｯｸM-PRO" pitchFamily="49" charset="-128"/>
                <a:ea typeface="HG丸ｺﾞｼｯｸM-PRO" pitchFamily="49" charset="-128"/>
              </a:rPr>
              <a:t>　</a:t>
            </a:r>
          </a:p>
        </p:txBody>
      </p:sp>
      <p:sp>
        <p:nvSpPr>
          <p:cNvPr id="9" name="テキスト ボックス 8"/>
          <p:cNvSpPr txBox="1"/>
          <p:nvPr/>
        </p:nvSpPr>
        <p:spPr>
          <a:xfrm>
            <a:off x="838200" y="5206266"/>
            <a:ext cx="4977598" cy="849465"/>
          </a:xfrm>
          <a:prstGeom prst="rect">
            <a:avLst/>
          </a:prstGeom>
          <a:noFill/>
        </p:spPr>
        <p:txBody>
          <a:bodyPr wrap="square" lIns="109730" tIns="54865" rIns="109730" bIns="54865" rtlCol="0">
            <a:spAutoFit/>
          </a:bodyPr>
          <a:lstStyle/>
          <a:p>
            <a:r>
              <a:rPr lang="en-US" altLang="ja-JP" sz="1600" dirty="0">
                <a:latin typeface="HG丸ｺﾞｼｯｸM-PRO" pitchFamily="50" charset="-128"/>
                <a:ea typeface="HG丸ｺﾞｼｯｸM-PRO" pitchFamily="50" charset="-128"/>
              </a:rPr>
              <a:t>PPD</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Probing Pocket Depth</a:t>
            </a:r>
            <a:r>
              <a:rPr lang="ja-JP" altLang="en-US" sz="1600" dirty="0">
                <a:latin typeface="HG丸ｺﾞｼｯｸM-PRO" pitchFamily="50" charset="-128"/>
                <a:ea typeface="HG丸ｺﾞｼｯｸM-PRO" pitchFamily="50" charset="-128"/>
              </a:rPr>
              <a:t>（</a:t>
            </a:r>
            <a:r>
              <a:rPr lang="en-US" altLang="ja-JP" sz="1600" dirty="0">
                <a:latin typeface="HG丸ｺﾞｼｯｸM-PRO" pitchFamily="50" charset="-128"/>
                <a:ea typeface="HG丸ｺﾞｼｯｸM-PRO" pitchFamily="50" charset="-128"/>
              </a:rPr>
              <a:t>mm</a:t>
            </a:r>
            <a:r>
              <a:rPr lang="ja-JP" altLang="en-US" sz="1600" dirty="0">
                <a:latin typeface="HG丸ｺﾞｼｯｸM-PRO" pitchFamily="50" charset="-128"/>
                <a:ea typeface="HG丸ｺﾞｼｯｸM-PRO" pitchFamily="50" charset="-128"/>
              </a:rPr>
              <a:t>）</a:t>
            </a:r>
            <a:endParaRPr lang="en-US" altLang="ja-JP" sz="1600" dirty="0">
              <a:latin typeface="HG丸ｺﾞｼｯｸM-PRO" pitchFamily="50" charset="-128"/>
              <a:ea typeface="HG丸ｺﾞｼｯｸM-PRO" pitchFamily="50" charset="-128"/>
            </a:endParaRPr>
          </a:p>
          <a:p>
            <a:r>
              <a:rPr lang="en-US" altLang="ja-JP" sz="1600" dirty="0">
                <a:latin typeface="HG丸ｺﾞｼｯｸM-PRO" pitchFamily="50" charset="-128"/>
                <a:ea typeface="HG丸ｺﾞｼｯｸM-PRO" pitchFamily="50" charset="-128"/>
              </a:rPr>
              <a:t>B</a:t>
            </a:r>
            <a:r>
              <a:rPr lang="ja-JP" altLang="en-US" sz="1600" dirty="0">
                <a:latin typeface="HG丸ｺﾞｼｯｸM-PRO" pitchFamily="50" charset="-128"/>
                <a:ea typeface="HG丸ｺﾞｼｯｸM-PRO" pitchFamily="50" charset="-128"/>
              </a:rPr>
              <a:t>：頬側　</a:t>
            </a:r>
            <a:r>
              <a:rPr lang="en-US" altLang="ja-JP" sz="1600" dirty="0">
                <a:latin typeface="HG丸ｺﾞｼｯｸM-PRO" pitchFamily="50" charset="-128"/>
                <a:ea typeface="HG丸ｺﾞｼｯｸM-PRO" pitchFamily="50" charset="-128"/>
              </a:rPr>
              <a:t>P</a:t>
            </a:r>
            <a:r>
              <a:rPr lang="ja-JP" altLang="en-US" sz="1600" dirty="0">
                <a:latin typeface="HG丸ｺﾞｼｯｸM-PRO" pitchFamily="50" charset="-128"/>
                <a:ea typeface="HG丸ｺﾞｼｯｸM-PRO" pitchFamily="50" charset="-128"/>
              </a:rPr>
              <a:t>：口蓋側　</a:t>
            </a:r>
            <a:r>
              <a:rPr lang="en-US" altLang="ja-JP" sz="1600" dirty="0">
                <a:latin typeface="HG丸ｺﾞｼｯｸM-PRO" pitchFamily="50" charset="-128"/>
                <a:ea typeface="HG丸ｺﾞｼｯｸM-PRO" pitchFamily="50" charset="-128"/>
              </a:rPr>
              <a:t>L</a:t>
            </a:r>
            <a:r>
              <a:rPr lang="ja-JP" altLang="en-US" sz="1600" dirty="0">
                <a:latin typeface="HG丸ｺﾞｼｯｸM-PRO" pitchFamily="50" charset="-128"/>
                <a:ea typeface="HG丸ｺﾞｼｯｸM-PRO" pitchFamily="50" charset="-128"/>
              </a:rPr>
              <a:t>：舌側</a:t>
            </a:r>
          </a:p>
          <a:p>
            <a:r>
              <a:rPr lang="ja-JP" altLang="en-US" sz="1600" dirty="0">
                <a:latin typeface="HG丸ｺﾞｼｯｸM-PRO" pitchFamily="50" charset="-128"/>
                <a:ea typeface="HG丸ｺﾞｼｯｸM-PRO" pitchFamily="50" charset="-128"/>
              </a:rPr>
              <a:t>動揺：</a:t>
            </a:r>
            <a:r>
              <a:rPr lang="en-US" altLang="ja-JP" sz="1600" dirty="0">
                <a:latin typeface="HG丸ｺﾞｼｯｸM-PRO" pitchFamily="50" charset="-128"/>
                <a:ea typeface="HG丸ｺﾞｼｯｸM-PRO" pitchFamily="50" charset="-128"/>
              </a:rPr>
              <a:t>Miller</a:t>
            </a:r>
            <a:r>
              <a:rPr lang="ja-JP" altLang="en-US" sz="1600" dirty="0">
                <a:latin typeface="HG丸ｺﾞｼｯｸM-PRO" pitchFamily="50" charset="-128"/>
                <a:ea typeface="HG丸ｺﾞｼｯｸM-PRO" pitchFamily="50" charset="-128"/>
              </a:rPr>
              <a:t>の分類 （度）</a:t>
            </a:r>
          </a:p>
        </p:txBody>
      </p:sp>
      <p:sp>
        <p:nvSpPr>
          <p:cNvPr id="5" name="正方形/長方形 4"/>
          <p:cNvSpPr/>
          <p:nvPr/>
        </p:nvSpPr>
        <p:spPr>
          <a:xfrm>
            <a:off x="8405557" y="450720"/>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4" name="スライド番号プレースホルダー 3">
            <a:extLst>
              <a:ext uri="{FF2B5EF4-FFF2-40B4-BE49-F238E27FC236}">
                <a16:creationId xmlns:a16="http://schemas.microsoft.com/office/drawing/2014/main" id="{E0AAB1DF-8EDB-14F9-1874-F5553FA6FFE0}"/>
              </a:ext>
            </a:extLst>
          </p:cNvPr>
          <p:cNvSpPr>
            <a:spLocks noGrp="1"/>
          </p:cNvSpPr>
          <p:nvPr>
            <p:ph type="sldNum" sz="quarter" idx="12"/>
          </p:nvPr>
        </p:nvSpPr>
        <p:spPr/>
        <p:txBody>
          <a:bodyPr/>
          <a:lstStyle/>
          <a:p>
            <a:fld id="{AB4548AD-B379-4735-B385-BE44E240BBD5}" type="slidenum">
              <a:rPr kumimoji="1" lang="ja-JP" altLang="en-US" smtClean="0"/>
              <a:t>24</a:t>
            </a:fld>
            <a:endParaRPr kumimoji="1" lang="ja-JP" altLang="en-US"/>
          </a:p>
        </p:txBody>
      </p:sp>
    </p:spTree>
    <p:extLst>
      <p:ext uri="{BB962C8B-B14F-4D97-AF65-F5344CB8AC3E}">
        <p14:creationId xmlns:p14="http://schemas.microsoft.com/office/powerpoint/2010/main" val="257185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術前術後比較</a:t>
            </a:r>
          </a:p>
        </p:txBody>
      </p:sp>
      <p:pic>
        <p:nvPicPr>
          <p:cNvPr id="4" name="コンテンツ プレースホルダー 3"/>
          <p:cNvPicPr>
            <a:picLocks/>
          </p:cNvPicPr>
          <p:nvPr/>
        </p:nvPicPr>
        <p:blipFill rotWithShape="1">
          <a:blip r:embed="rId2" cstate="print">
            <a:extLst>
              <a:ext uri="{28A0092B-C50C-407E-A947-70E740481C1C}">
                <a14:useLocalDpi xmlns:a14="http://schemas.microsoft.com/office/drawing/2010/main" val="0"/>
              </a:ext>
            </a:extLst>
          </a:blip>
          <a:stretch/>
        </p:blipFill>
        <p:spPr>
          <a:xfrm>
            <a:off x="803274" y="1325563"/>
            <a:ext cx="5316389" cy="3535195"/>
          </a:xfrm>
          <a:prstGeom prst="rect">
            <a:avLst/>
          </a:prstGeom>
        </p:spPr>
      </p:pic>
      <p:pic>
        <p:nvPicPr>
          <p:cNvPr id="5" name="コンテンツ プレースホルダー 3"/>
          <p:cNvPicPr>
            <a:picLocks/>
          </p:cNvPicPr>
          <p:nvPr/>
        </p:nvPicPr>
        <p:blipFill rotWithShape="1">
          <a:blip r:embed="rId2" cstate="print">
            <a:extLst>
              <a:ext uri="{28A0092B-C50C-407E-A947-70E740481C1C}">
                <a14:useLocalDpi xmlns:a14="http://schemas.microsoft.com/office/drawing/2010/main" val="0"/>
              </a:ext>
            </a:extLst>
          </a:blip>
          <a:stretch/>
        </p:blipFill>
        <p:spPr>
          <a:xfrm>
            <a:off x="6154589" y="1325563"/>
            <a:ext cx="5234137" cy="3535195"/>
          </a:xfrm>
          <a:prstGeom prst="rect">
            <a:avLst/>
          </a:prstGeom>
        </p:spPr>
      </p:pic>
      <p:sp>
        <p:nvSpPr>
          <p:cNvPr id="6" name="正方形/長方形 5"/>
          <p:cNvSpPr/>
          <p:nvPr/>
        </p:nvSpPr>
        <p:spPr>
          <a:xfrm>
            <a:off x="2676638" y="4933400"/>
            <a:ext cx="1569660" cy="646331"/>
          </a:xfrm>
          <a:prstGeom prst="rect">
            <a:avLst/>
          </a:prstGeom>
        </p:spPr>
        <p:txBody>
          <a:bodyPr wrap="none">
            <a:spAutoFit/>
          </a:bodyPr>
          <a:lstStyle/>
          <a:p>
            <a:r>
              <a:rPr lang="ja-JP" altLang="en-US" sz="3600" dirty="0">
                <a:latin typeface="HG丸ｺﾞｼｯｸM-PRO" panose="020F0600000000000000" pitchFamily="50" charset="-128"/>
                <a:ea typeface="HG丸ｺﾞｼｯｸM-PRO" panose="020F0600000000000000" pitchFamily="50" charset="-128"/>
              </a:rPr>
              <a:t>術　前</a:t>
            </a:r>
          </a:p>
        </p:txBody>
      </p:sp>
      <p:sp>
        <p:nvSpPr>
          <p:cNvPr id="7" name="正方形/長方形 6"/>
          <p:cNvSpPr/>
          <p:nvPr/>
        </p:nvSpPr>
        <p:spPr>
          <a:xfrm>
            <a:off x="7986827" y="4933401"/>
            <a:ext cx="1569660" cy="646331"/>
          </a:xfrm>
          <a:prstGeom prst="rect">
            <a:avLst/>
          </a:prstGeom>
        </p:spPr>
        <p:txBody>
          <a:bodyPr wrap="none">
            <a:spAutoFit/>
          </a:bodyPr>
          <a:lstStyle/>
          <a:p>
            <a:r>
              <a:rPr lang="ja-JP" altLang="en-US" sz="3600" dirty="0">
                <a:latin typeface="HG丸ｺﾞｼｯｸM-PRO" panose="020F0600000000000000" pitchFamily="50" charset="-128"/>
                <a:ea typeface="HG丸ｺﾞｼｯｸM-PRO" panose="020F0600000000000000" pitchFamily="50" charset="-128"/>
              </a:rPr>
              <a:t>術　後</a:t>
            </a:r>
          </a:p>
        </p:txBody>
      </p:sp>
      <p:sp>
        <p:nvSpPr>
          <p:cNvPr id="8" name="スライド番号プレースホルダー 7">
            <a:extLst>
              <a:ext uri="{FF2B5EF4-FFF2-40B4-BE49-F238E27FC236}">
                <a16:creationId xmlns:a16="http://schemas.microsoft.com/office/drawing/2014/main" id="{59193529-D42B-5679-C890-EAF01BFD6D04}"/>
              </a:ext>
            </a:extLst>
          </p:cNvPr>
          <p:cNvSpPr>
            <a:spLocks noGrp="1"/>
          </p:cNvSpPr>
          <p:nvPr>
            <p:ph type="sldNum" sz="quarter" idx="12"/>
          </p:nvPr>
        </p:nvSpPr>
        <p:spPr/>
        <p:txBody>
          <a:bodyPr/>
          <a:lstStyle/>
          <a:p>
            <a:fld id="{AB4548AD-B379-4735-B385-BE44E240BBD5}" type="slidenum">
              <a:rPr kumimoji="1" lang="ja-JP" altLang="en-US" smtClean="0"/>
              <a:t>25</a:t>
            </a:fld>
            <a:endParaRPr kumimoji="1" lang="ja-JP" altLang="en-US"/>
          </a:p>
        </p:txBody>
      </p:sp>
    </p:spTree>
    <p:extLst>
      <p:ext uri="{BB962C8B-B14F-4D97-AF65-F5344CB8AC3E}">
        <p14:creationId xmlns:p14="http://schemas.microsoft.com/office/powerpoint/2010/main" val="192136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kumimoji="1" lang="ja-JP" altLang="en-US" dirty="0"/>
              <a:t>考　　察</a:t>
            </a:r>
          </a:p>
        </p:txBody>
      </p:sp>
      <p:sp>
        <p:nvSpPr>
          <p:cNvPr id="5" name="コンテンツ プレースホルダー 4"/>
          <p:cNvSpPr>
            <a:spLocks noGrp="1"/>
          </p:cNvSpPr>
          <p:nvPr>
            <p:ph idx="1"/>
          </p:nvPr>
        </p:nvSpPr>
        <p:spPr>
          <a:xfrm>
            <a:off x="838199" y="1052514"/>
            <a:ext cx="10550525" cy="5303836"/>
          </a:xfrm>
        </p:spPr>
        <p:txBody>
          <a:bodyPr>
            <a:normAutofit/>
          </a:bodyPr>
          <a:lstStyle/>
          <a:p>
            <a:pPr marL="0" indent="0">
              <a:spcAft>
                <a:spcPts val="2400"/>
              </a:spcAft>
              <a:buNone/>
            </a:pPr>
            <a:r>
              <a:rPr kumimoji="1" lang="ja-JP" altLang="en-US" sz="3200" dirty="0"/>
              <a:t>今回の症例をとおして、治療上とくに検討を加えるべき項目について記載をする。</a:t>
            </a:r>
            <a:endParaRPr kumimoji="1" lang="en-US" altLang="ja-JP" sz="3200" dirty="0"/>
          </a:p>
          <a:p>
            <a:pPr marL="0" indent="0">
              <a:spcAft>
                <a:spcPts val="2400"/>
              </a:spcAft>
              <a:buNone/>
            </a:pPr>
            <a:r>
              <a:rPr lang="ja-JP" altLang="en-US" sz="3200" dirty="0"/>
              <a:t>文献で検討を加えたことも記載する・</a:t>
            </a:r>
            <a:endParaRPr kumimoji="1" lang="ja-JP" altLang="en-US" sz="3200" dirty="0"/>
          </a:p>
        </p:txBody>
      </p:sp>
      <p:sp>
        <p:nvSpPr>
          <p:cNvPr id="6" name="フッター プレースホルダー 5">
            <a:extLst>
              <a:ext uri="{FF2B5EF4-FFF2-40B4-BE49-F238E27FC236}">
                <a16:creationId xmlns:a16="http://schemas.microsoft.com/office/drawing/2014/main" id="{B9D6286C-F6A7-7FCE-02A5-700A522AFC3F}"/>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B9B2BBC8-A6BE-91B6-D09A-7CA172B44A28}"/>
              </a:ext>
            </a:extLst>
          </p:cNvPr>
          <p:cNvSpPr>
            <a:spLocks noGrp="1"/>
          </p:cNvSpPr>
          <p:nvPr>
            <p:ph type="sldNum" sz="quarter" idx="12"/>
          </p:nvPr>
        </p:nvSpPr>
        <p:spPr/>
        <p:txBody>
          <a:bodyPr/>
          <a:lstStyle/>
          <a:p>
            <a:fld id="{AB4548AD-B379-4735-B385-BE44E240BBD5}" type="slidenum">
              <a:rPr kumimoji="1" lang="ja-JP" altLang="en-US" smtClean="0"/>
              <a:t>26</a:t>
            </a:fld>
            <a:endParaRPr kumimoji="1" lang="ja-JP" altLang="en-US"/>
          </a:p>
        </p:txBody>
      </p:sp>
    </p:spTree>
    <p:extLst>
      <p:ext uri="{BB962C8B-B14F-4D97-AF65-F5344CB8AC3E}">
        <p14:creationId xmlns:p14="http://schemas.microsoft.com/office/powerpoint/2010/main" val="666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0"/>
            <a:ext cx="10515600" cy="1052514"/>
          </a:xfrm>
        </p:spPr>
        <p:txBody>
          <a:bodyPr>
            <a:normAutofit/>
          </a:bodyPr>
          <a:lstStyle/>
          <a:p>
            <a:pPr algn="ctr"/>
            <a:r>
              <a:rPr kumimoji="1" lang="ja-JP" altLang="en-US" dirty="0"/>
              <a:t>ま　と　め</a:t>
            </a:r>
          </a:p>
        </p:txBody>
      </p:sp>
      <p:sp>
        <p:nvSpPr>
          <p:cNvPr id="5" name="コンテンツ プレースホルダー 4"/>
          <p:cNvSpPr>
            <a:spLocks noGrp="1"/>
          </p:cNvSpPr>
          <p:nvPr>
            <p:ph idx="1"/>
          </p:nvPr>
        </p:nvSpPr>
        <p:spPr>
          <a:xfrm>
            <a:off x="838199" y="1052514"/>
            <a:ext cx="10550525" cy="5303836"/>
          </a:xfrm>
        </p:spPr>
        <p:txBody>
          <a:bodyPr>
            <a:normAutofit/>
          </a:bodyPr>
          <a:lstStyle/>
          <a:p>
            <a:pPr marL="0" indent="0">
              <a:buNone/>
            </a:pPr>
            <a:r>
              <a:rPr kumimoji="1" lang="ja-JP" altLang="en-US" sz="4000" dirty="0"/>
              <a:t>今回の発表の症例を簡潔にまとめる</a:t>
            </a:r>
          </a:p>
        </p:txBody>
      </p:sp>
      <p:sp>
        <p:nvSpPr>
          <p:cNvPr id="6" name="フッター プレースホルダー 5">
            <a:extLst>
              <a:ext uri="{FF2B5EF4-FFF2-40B4-BE49-F238E27FC236}">
                <a16:creationId xmlns:a16="http://schemas.microsoft.com/office/drawing/2014/main" id="{12D3ED0B-9FAD-10EE-29FC-09A008BDDB84}"/>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54E4EC6B-6E46-D690-D847-8F20AEAE9D00}"/>
              </a:ext>
            </a:extLst>
          </p:cNvPr>
          <p:cNvSpPr>
            <a:spLocks noGrp="1"/>
          </p:cNvSpPr>
          <p:nvPr>
            <p:ph type="sldNum" sz="quarter" idx="12"/>
          </p:nvPr>
        </p:nvSpPr>
        <p:spPr/>
        <p:txBody>
          <a:bodyPr/>
          <a:lstStyle/>
          <a:p>
            <a:fld id="{AB4548AD-B379-4735-B385-BE44E240BBD5}" type="slidenum">
              <a:rPr kumimoji="1" lang="ja-JP" altLang="en-US" smtClean="0"/>
              <a:t>27</a:t>
            </a:fld>
            <a:endParaRPr kumimoji="1" lang="ja-JP" altLang="en-US"/>
          </a:p>
        </p:txBody>
      </p:sp>
    </p:spTree>
    <p:extLst>
      <p:ext uri="{BB962C8B-B14F-4D97-AF65-F5344CB8AC3E}">
        <p14:creationId xmlns:p14="http://schemas.microsoft.com/office/powerpoint/2010/main" val="170574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924102"/>
            <a:ext cx="10550525" cy="1325563"/>
          </a:xfrm>
        </p:spPr>
        <p:txBody>
          <a:bodyPr>
            <a:normAutofit/>
          </a:bodyPr>
          <a:lstStyle/>
          <a:p>
            <a:pPr algn="ctr"/>
            <a:r>
              <a:rPr lang="ja-JP" altLang="en-US" sz="4800" dirty="0">
                <a:latin typeface="HG丸ｺﾞｼｯｸM-PRO" panose="020F0600000000000000" pitchFamily="50" charset="-128"/>
                <a:ea typeface="HG丸ｺﾞｼｯｸM-PRO" panose="020F0600000000000000" pitchFamily="50" charset="-128"/>
              </a:rPr>
              <a:t>○○○○の一症例（</a:t>
            </a:r>
            <a:r>
              <a:rPr kumimoji="1" lang="ja-JP" altLang="en-US" sz="4800" dirty="0">
                <a:latin typeface="HG丸ｺﾞｼｯｸM-PRO" panose="020F0600000000000000" pitchFamily="50" charset="-128"/>
                <a:ea typeface="HG丸ｺﾞｼｯｸM-PRO" panose="020F0600000000000000" pitchFamily="50" charset="-128"/>
              </a:rPr>
              <a:t>タイトルを入力）</a:t>
            </a:r>
          </a:p>
        </p:txBody>
      </p:sp>
      <p:sp>
        <p:nvSpPr>
          <p:cNvPr id="3" name="コンテンツ プレースホルダー 2"/>
          <p:cNvSpPr>
            <a:spLocks noGrp="1"/>
          </p:cNvSpPr>
          <p:nvPr>
            <p:ph idx="1"/>
          </p:nvPr>
        </p:nvSpPr>
        <p:spPr>
          <a:xfrm>
            <a:off x="6202363" y="3956908"/>
            <a:ext cx="5186362" cy="2084648"/>
          </a:xfrm>
        </p:spPr>
        <p:txBody>
          <a:bodyPr>
            <a:normAutofit fontScale="92500" lnSpcReduction="10000"/>
          </a:bodyPr>
          <a:lstStyle/>
          <a:p>
            <a:pPr marL="0" indent="0" algn="r">
              <a:buNone/>
            </a:pPr>
            <a:r>
              <a:rPr kumimoji="1" lang="ja-JP" altLang="en-US" sz="2000" dirty="0">
                <a:latin typeface="HG丸ｺﾞｼｯｸM-PRO" panose="020F0600000000000000" pitchFamily="50" charset="-128"/>
                <a:ea typeface="HG丸ｺﾞｼｯｸM-PRO" panose="020F0600000000000000" pitchFamily="50" charset="-128"/>
              </a:rPr>
              <a:t>医療法人○○会　○○歯科医院</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lgn="r">
              <a:buNone/>
            </a:pPr>
            <a:r>
              <a:rPr lang="ja-JP" altLang="en-US" sz="2400" dirty="0">
                <a:latin typeface="HG丸ｺﾞｼｯｸM-PRO" panose="020F0600000000000000" pitchFamily="50" charset="-128"/>
                <a:ea typeface="HG丸ｺﾞｼｯｸM-PRO" panose="020F0600000000000000" pitchFamily="50" charset="-128"/>
              </a:rPr>
              <a:t>歯科医師</a:t>
            </a:r>
            <a:r>
              <a:rPr lang="ja-JP" altLang="en-US" sz="3200" dirty="0">
                <a:latin typeface="HG丸ｺﾞｼｯｸM-PRO" panose="020F0600000000000000" pitchFamily="50" charset="-128"/>
                <a:ea typeface="HG丸ｺﾞｼｯｸM-PRO" panose="020F0600000000000000" pitchFamily="50" charset="-128"/>
              </a:rPr>
              <a:t>　</a:t>
            </a:r>
            <a:r>
              <a:rPr lang="ja-JP" altLang="en-US" sz="4800" dirty="0">
                <a:latin typeface="HG丸ｺﾞｼｯｸM-PRO" panose="020F0600000000000000" pitchFamily="50" charset="-128"/>
                <a:ea typeface="HG丸ｺﾞｼｯｸM-PRO" panose="020F0600000000000000" pitchFamily="50" charset="-128"/>
              </a:rPr>
              <a:t>○○ ○○</a:t>
            </a:r>
            <a:endParaRPr lang="en-US" altLang="ja-JP" sz="4800" dirty="0">
              <a:latin typeface="HG丸ｺﾞｼｯｸM-PRO" panose="020F0600000000000000" pitchFamily="50" charset="-128"/>
              <a:ea typeface="HG丸ｺﾞｼｯｸM-PRO" panose="020F0600000000000000" pitchFamily="50" charset="-128"/>
            </a:endParaRPr>
          </a:p>
          <a:p>
            <a:pPr marL="0" indent="0" algn="r">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lgn="r">
              <a:buNone/>
            </a:pPr>
            <a:r>
              <a:rPr kumimoji="1" lang="en-US" altLang="ja-JP" sz="2000" dirty="0">
                <a:latin typeface="HG丸ｺﾞｼｯｸM-PRO" panose="020F0600000000000000" pitchFamily="50" charset="-128"/>
                <a:ea typeface="HG丸ｺﾞｼｯｸM-PRO" panose="020F0600000000000000" pitchFamily="50" charset="-128"/>
              </a:rPr>
              <a:t>Excellent</a:t>
            </a:r>
            <a:r>
              <a:rPr kumimoji="1" lang="ja-JP" altLang="en-US" sz="2000" dirty="0">
                <a:latin typeface="HG丸ｺﾞｼｯｸM-PRO" panose="020F0600000000000000" pitchFamily="50" charset="-128"/>
                <a:ea typeface="HG丸ｺﾞｼｯｸM-PRO" panose="020F0600000000000000" pitchFamily="50" charset="-128"/>
              </a:rPr>
              <a:t>　</a:t>
            </a:r>
            <a:r>
              <a:rPr kumimoji="1" lang="en-US" altLang="ja-JP" sz="2000" dirty="0">
                <a:latin typeface="HG丸ｺﾞｼｯｸM-PRO" panose="020F0600000000000000" pitchFamily="50" charset="-128"/>
                <a:ea typeface="HG丸ｺﾞｼｯｸM-PRO" panose="020F0600000000000000" pitchFamily="50" charset="-128"/>
              </a:rPr>
              <a:t>Clinician </a:t>
            </a:r>
            <a:r>
              <a:rPr kumimoji="1" lang="ja-JP" altLang="en-US" sz="2000" dirty="0">
                <a:latin typeface="HG丸ｺﾞｼｯｸM-PRO" panose="020F0600000000000000" pitchFamily="50" charset="-128"/>
                <a:ea typeface="HG丸ｺﾞｼｯｸM-PRO" panose="020F0600000000000000" pitchFamily="50" charset="-128"/>
              </a:rPr>
              <a:t>コース</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lgn="r">
              <a:buNone/>
            </a:pPr>
            <a:r>
              <a:rPr lang="ja-JP" altLang="en-US" sz="2000" dirty="0">
                <a:latin typeface="HG丸ｺﾞｼｯｸM-PRO" panose="020F0600000000000000" pitchFamily="50" charset="-128"/>
                <a:ea typeface="HG丸ｺﾞｼｯｸM-PRO" panose="020F0600000000000000" pitchFamily="50" charset="-128"/>
              </a:rPr>
              <a:t>発表年月日　</a:t>
            </a:r>
            <a:r>
              <a:rPr lang="en-US" altLang="ja-JP" sz="2000" dirty="0">
                <a:latin typeface="HG丸ｺﾞｼｯｸM-PRO" panose="020F0600000000000000" pitchFamily="50" charset="-128"/>
                <a:ea typeface="HG丸ｺﾞｼｯｸM-PRO" panose="020F0600000000000000" pitchFamily="50" charset="-128"/>
              </a:rPr>
              <a:t>2016</a:t>
            </a:r>
            <a:r>
              <a:rPr lang="ja-JP" altLang="en-US" sz="2000" dirty="0">
                <a:latin typeface="HG丸ｺﾞｼｯｸM-PRO" panose="020F0600000000000000" pitchFamily="50" charset="-128"/>
                <a:ea typeface="HG丸ｺﾞｼｯｸM-PRO" panose="020F0600000000000000" pitchFamily="50" charset="-128"/>
              </a:rPr>
              <a:t>年○○月○○日</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6" name="円形吹き出し 5"/>
          <p:cNvSpPr/>
          <p:nvPr/>
        </p:nvSpPr>
        <p:spPr>
          <a:xfrm>
            <a:off x="4074695" y="882316"/>
            <a:ext cx="3304673" cy="1041786"/>
          </a:xfrm>
          <a:prstGeom prst="wedgeEllipse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短い言葉で　症例の特徴が分かるように記入します。</a:t>
            </a:r>
            <a:endParaRPr kumimoji="1" lang="ja-JP" altLang="en-US" dirty="0">
              <a:solidFill>
                <a:srgbClr val="FF0000"/>
              </a:solidFill>
            </a:endParaRPr>
          </a:p>
        </p:txBody>
      </p:sp>
      <p:sp>
        <p:nvSpPr>
          <p:cNvPr id="7" name="円形吹き出し 6"/>
          <p:cNvSpPr/>
          <p:nvPr/>
        </p:nvSpPr>
        <p:spPr>
          <a:xfrm>
            <a:off x="3836659" y="2965888"/>
            <a:ext cx="3304673" cy="1041786"/>
          </a:xfrm>
          <a:prstGeom prst="wedgeEllipseCallout">
            <a:avLst>
              <a:gd name="adj1" fmla="val 69943"/>
              <a:gd name="adj2" fmla="val 5942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所属が分かるように記入します。</a:t>
            </a:r>
            <a:endParaRPr kumimoji="1" lang="ja-JP" altLang="en-US" dirty="0">
              <a:solidFill>
                <a:srgbClr val="FF0000"/>
              </a:solidFill>
            </a:endParaRPr>
          </a:p>
        </p:txBody>
      </p:sp>
      <p:sp>
        <p:nvSpPr>
          <p:cNvPr id="8" name="円形吹き出し 7"/>
          <p:cNvSpPr/>
          <p:nvPr/>
        </p:nvSpPr>
        <p:spPr>
          <a:xfrm>
            <a:off x="3238838" y="3895357"/>
            <a:ext cx="3304673" cy="1135429"/>
          </a:xfrm>
          <a:prstGeom prst="wedgeEllipseCallout">
            <a:avLst>
              <a:gd name="adj1" fmla="val 71400"/>
              <a:gd name="adj2" fmla="val 2072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お名前を記入します。</a:t>
            </a:r>
            <a:endParaRPr kumimoji="1" lang="ja-JP" altLang="en-US" dirty="0">
              <a:solidFill>
                <a:srgbClr val="FF0000"/>
              </a:solidFill>
            </a:endParaRPr>
          </a:p>
        </p:txBody>
      </p:sp>
      <p:sp>
        <p:nvSpPr>
          <p:cNvPr id="9" name="円形吹き出し 8"/>
          <p:cNvSpPr/>
          <p:nvPr/>
        </p:nvSpPr>
        <p:spPr>
          <a:xfrm>
            <a:off x="3238838" y="5162507"/>
            <a:ext cx="3304673" cy="879049"/>
          </a:xfrm>
          <a:prstGeom prst="wedgeEllipseCallout">
            <a:avLst>
              <a:gd name="adj1" fmla="val 69944"/>
              <a:gd name="adj2" fmla="val 306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発表年月日を記入します。</a:t>
            </a:r>
            <a:endParaRPr kumimoji="1" lang="ja-JP" altLang="en-US" dirty="0">
              <a:solidFill>
                <a:srgbClr val="FF0000"/>
              </a:solidFill>
            </a:endParaRPr>
          </a:p>
        </p:txBody>
      </p:sp>
      <p:sp>
        <p:nvSpPr>
          <p:cNvPr id="10" name="フッター プレースホルダー 9">
            <a:extLst>
              <a:ext uri="{FF2B5EF4-FFF2-40B4-BE49-F238E27FC236}">
                <a16:creationId xmlns:a16="http://schemas.microsoft.com/office/drawing/2014/main" id="{A772C409-7193-306A-3A74-12F8F9AFF928}"/>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11" name="スライド番号プレースホルダー 10">
            <a:extLst>
              <a:ext uri="{FF2B5EF4-FFF2-40B4-BE49-F238E27FC236}">
                <a16:creationId xmlns:a16="http://schemas.microsoft.com/office/drawing/2014/main" id="{1419D326-F8DB-2280-E8E1-4D307BC2A664}"/>
              </a:ext>
            </a:extLst>
          </p:cNvPr>
          <p:cNvSpPr>
            <a:spLocks noGrp="1"/>
          </p:cNvSpPr>
          <p:nvPr>
            <p:ph type="sldNum" sz="quarter" idx="12"/>
          </p:nvPr>
        </p:nvSpPr>
        <p:spPr/>
        <p:txBody>
          <a:bodyPr/>
          <a:lstStyle/>
          <a:p>
            <a:fld id="{AB4548AD-B379-4735-B385-BE44E240BBD5}" type="slidenum">
              <a:rPr kumimoji="1" lang="ja-JP" altLang="en-US" sz="2400" smtClean="0"/>
              <a:t>3</a:t>
            </a:fld>
            <a:endParaRPr kumimoji="1" lang="ja-JP" altLang="en-US" sz="2400" dirty="0"/>
          </a:p>
        </p:txBody>
      </p:sp>
    </p:spTree>
    <p:extLst>
      <p:ext uri="{BB962C8B-B14F-4D97-AF65-F5344CB8AC3E}">
        <p14:creationId xmlns:p14="http://schemas.microsoft.com/office/powerpoint/2010/main" val="411076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1924102"/>
            <a:ext cx="10550525" cy="1325563"/>
          </a:xfrm>
        </p:spPr>
        <p:txBody>
          <a:bodyPr>
            <a:normAutofit/>
          </a:bodyPr>
          <a:lstStyle/>
          <a:p>
            <a:pPr algn="ctr"/>
            <a:r>
              <a:rPr lang="ja-JP" altLang="en-US" sz="4800" dirty="0">
                <a:latin typeface="HG丸ｺﾞｼｯｸM-PRO" panose="020F0600000000000000" pitchFamily="50" charset="-128"/>
                <a:ea typeface="HG丸ｺﾞｼｯｸM-PRO" panose="020F0600000000000000" pitchFamily="50" charset="-128"/>
              </a:rPr>
              <a:t>○○○○の一症例（</a:t>
            </a:r>
            <a:r>
              <a:rPr kumimoji="1" lang="ja-JP" altLang="en-US" sz="4800" dirty="0">
                <a:latin typeface="HG丸ｺﾞｼｯｸM-PRO" panose="020F0600000000000000" pitchFamily="50" charset="-128"/>
                <a:ea typeface="HG丸ｺﾞｼｯｸM-PRO" panose="020F0600000000000000" pitchFamily="50" charset="-128"/>
              </a:rPr>
              <a:t>タイトルを入力）</a:t>
            </a:r>
          </a:p>
        </p:txBody>
      </p:sp>
      <p:sp>
        <p:nvSpPr>
          <p:cNvPr id="3" name="コンテンツ プレースホルダー 2"/>
          <p:cNvSpPr>
            <a:spLocks noGrp="1"/>
          </p:cNvSpPr>
          <p:nvPr>
            <p:ph idx="1"/>
          </p:nvPr>
        </p:nvSpPr>
        <p:spPr>
          <a:xfrm>
            <a:off x="6202363" y="3956908"/>
            <a:ext cx="5186362" cy="2084648"/>
          </a:xfrm>
        </p:spPr>
        <p:txBody>
          <a:bodyPr>
            <a:normAutofit fontScale="92500" lnSpcReduction="10000"/>
          </a:bodyPr>
          <a:lstStyle/>
          <a:p>
            <a:pPr marL="0" indent="0" algn="r">
              <a:buNone/>
            </a:pPr>
            <a:r>
              <a:rPr kumimoji="1" lang="ja-JP" altLang="en-US" sz="2000" dirty="0">
                <a:latin typeface="HG丸ｺﾞｼｯｸM-PRO" panose="020F0600000000000000" pitchFamily="50" charset="-128"/>
                <a:ea typeface="HG丸ｺﾞｼｯｸM-PRO" panose="020F0600000000000000" pitchFamily="50" charset="-128"/>
              </a:rPr>
              <a:t>医療法人○○会　○○歯科医院</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lgn="r">
              <a:buNone/>
            </a:pPr>
            <a:r>
              <a:rPr lang="ja-JP" altLang="en-US" sz="2400" dirty="0">
                <a:latin typeface="HG丸ｺﾞｼｯｸM-PRO" panose="020F0600000000000000" pitchFamily="50" charset="-128"/>
                <a:ea typeface="HG丸ｺﾞｼｯｸM-PRO" panose="020F0600000000000000" pitchFamily="50" charset="-128"/>
              </a:rPr>
              <a:t>歯科医師</a:t>
            </a:r>
            <a:r>
              <a:rPr lang="ja-JP" altLang="en-US" sz="3200" dirty="0">
                <a:latin typeface="HG丸ｺﾞｼｯｸM-PRO" panose="020F0600000000000000" pitchFamily="50" charset="-128"/>
                <a:ea typeface="HG丸ｺﾞｼｯｸM-PRO" panose="020F0600000000000000" pitchFamily="50" charset="-128"/>
              </a:rPr>
              <a:t>　</a:t>
            </a:r>
            <a:r>
              <a:rPr lang="ja-JP" altLang="en-US" sz="4800" dirty="0">
                <a:latin typeface="HG丸ｺﾞｼｯｸM-PRO" panose="020F0600000000000000" pitchFamily="50" charset="-128"/>
                <a:ea typeface="HG丸ｺﾞｼｯｸM-PRO" panose="020F0600000000000000" pitchFamily="50" charset="-128"/>
              </a:rPr>
              <a:t>○○ ○○</a:t>
            </a:r>
            <a:endParaRPr lang="en-US" altLang="ja-JP" sz="4800" dirty="0">
              <a:latin typeface="HG丸ｺﾞｼｯｸM-PRO" panose="020F0600000000000000" pitchFamily="50" charset="-128"/>
              <a:ea typeface="HG丸ｺﾞｼｯｸM-PRO" panose="020F0600000000000000" pitchFamily="50" charset="-128"/>
            </a:endParaRPr>
          </a:p>
          <a:p>
            <a:pPr marL="0" indent="0" algn="r">
              <a:buNone/>
            </a:pPr>
            <a:endParaRPr lang="en-US" altLang="ja-JP" sz="2000" dirty="0">
              <a:latin typeface="HG丸ｺﾞｼｯｸM-PRO" panose="020F0600000000000000" pitchFamily="50" charset="-128"/>
              <a:ea typeface="HG丸ｺﾞｼｯｸM-PRO" panose="020F0600000000000000" pitchFamily="50" charset="-128"/>
            </a:endParaRPr>
          </a:p>
          <a:p>
            <a:pPr marL="0" indent="0" algn="r">
              <a:buNone/>
            </a:pPr>
            <a:r>
              <a:rPr kumimoji="1" lang="en-US" altLang="ja-JP" sz="2000" dirty="0">
                <a:latin typeface="HG丸ｺﾞｼｯｸM-PRO" panose="020F0600000000000000" pitchFamily="50" charset="-128"/>
                <a:ea typeface="HG丸ｺﾞｼｯｸM-PRO" panose="020F0600000000000000" pitchFamily="50" charset="-128"/>
              </a:rPr>
              <a:t>Excellent</a:t>
            </a:r>
            <a:r>
              <a:rPr kumimoji="1" lang="ja-JP" altLang="en-US" sz="2000" dirty="0">
                <a:latin typeface="HG丸ｺﾞｼｯｸM-PRO" panose="020F0600000000000000" pitchFamily="50" charset="-128"/>
                <a:ea typeface="HG丸ｺﾞｼｯｸM-PRO" panose="020F0600000000000000" pitchFamily="50" charset="-128"/>
              </a:rPr>
              <a:t>　</a:t>
            </a:r>
            <a:r>
              <a:rPr kumimoji="1" lang="en-US" altLang="ja-JP" sz="2000" dirty="0">
                <a:latin typeface="HG丸ｺﾞｼｯｸM-PRO" panose="020F0600000000000000" pitchFamily="50" charset="-128"/>
                <a:ea typeface="HG丸ｺﾞｼｯｸM-PRO" panose="020F0600000000000000" pitchFamily="50" charset="-128"/>
              </a:rPr>
              <a:t>Clinician </a:t>
            </a:r>
            <a:r>
              <a:rPr kumimoji="1" lang="ja-JP" altLang="en-US" sz="2000" dirty="0">
                <a:latin typeface="HG丸ｺﾞｼｯｸM-PRO" panose="020F0600000000000000" pitchFamily="50" charset="-128"/>
                <a:ea typeface="HG丸ｺﾞｼｯｸM-PRO" panose="020F0600000000000000" pitchFamily="50" charset="-128"/>
              </a:rPr>
              <a:t>コース</a:t>
            </a:r>
            <a:endParaRPr kumimoji="1" lang="en-US" altLang="ja-JP" sz="2000" dirty="0">
              <a:latin typeface="HG丸ｺﾞｼｯｸM-PRO" panose="020F0600000000000000" pitchFamily="50" charset="-128"/>
              <a:ea typeface="HG丸ｺﾞｼｯｸM-PRO" panose="020F0600000000000000" pitchFamily="50" charset="-128"/>
            </a:endParaRPr>
          </a:p>
          <a:p>
            <a:pPr marL="0" indent="0" algn="r">
              <a:buNone/>
            </a:pPr>
            <a:r>
              <a:rPr lang="ja-JP" altLang="en-US" sz="2000" dirty="0">
                <a:latin typeface="HG丸ｺﾞｼｯｸM-PRO" panose="020F0600000000000000" pitchFamily="50" charset="-128"/>
                <a:ea typeface="HG丸ｺﾞｼｯｸM-PRO" panose="020F0600000000000000" pitchFamily="50" charset="-128"/>
              </a:rPr>
              <a:t>発表年月日　</a:t>
            </a:r>
            <a:r>
              <a:rPr lang="en-US" altLang="ja-JP" sz="2000" dirty="0">
                <a:latin typeface="HG丸ｺﾞｼｯｸM-PRO" panose="020F0600000000000000" pitchFamily="50" charset="-128"/>
                <a:ea typeface="HG丸ｺﾞｼｯｸM-PRO" panose="020F0600000000000000" pitchFamily="50" charset="-128"/>
              </a:rPr>
              <a:t>2016</a:t>
            </a:r>
            <a:r>
              <a:rPr lang="ja-JP" altLang="en-US" sz="2000" dirty="0">
                <a:latin typeface="HG丸ｺﾞｼｯｸM-PRO" panose="020F0600000000000000" pitchFamily="50" charset="-128"/>
                <a:ea typeface="HG丸ｺﾞｼｯｸM-PRO" panose="020F0600000000000000" pitchFamily="50" charset="-128"/>
              </a:rPr>
              <a:t>年○○月○○日</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6" name="フッター プレースホルダー 5">
            <a:extLst>
              <a:ext uri="{FF2B5EF4-FFF2-40B4-BE49-F238E27FC236}">
                <a16:creationId xmlns:a16="http://schemas.microsoft.com/office/drawing/2014/main" id="{78F1181C-5076-B223-4BA4-74C47FFCB7AF}"/>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4E52C769-A2B9-D4DE-2597-BA9516D34C45}"/>
              </a:ext>
            </a:extLst>
          </p:cNvPr>
          <p:cNvSpPr>
            <a:spLocks noGrp="1"/>
          </p:cNvSpPr>
          <p:nvPr>
            <p:ph type="sldNum" sz="quarter" idx="12"/>
          </p:nvPr>
        </p:nvSpPr>
        <p:spPr/>
        <p:txBody>
          <a:bodyPr/>
          <a:lstStyle/>
          <a:p>
            <a:fld id="{AB4548AD-B379-4735-B385-BE44E240BBD5}" type="slidenum">
              <a:rPr kumimoji="1" lang="ja-JP" altLang="en-US" sz="2400" smtClean="0"/>
              <a:t>4</a:t>
            </a:fld>
            <a:endParaRPr kumimoji="1" lang="ja-JP" altLang="en-US" sz="2400" dirty="0"/>
          </a:p>
        </p:txBody>
      </p:sp>
    </p:spTree>
    <p:extLst>
      <p:ext uri="{BB962C8B-B14F-4D97-AF65-F5344CB8AC3E}">
        <p14:creationId xmlns:p14="http://schemas.microsoft.com/office/powerpoint/2010/main" val="2814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8" y="0"/>
            <a:ext cx="10550525" cy="1052513"/>
          </a:xfrm>
        </p:spPr>
        <p:txBody>
          <a:bodyPr>
            <a:normAutofit/>
          </a:bodyPr>
          <a:lstStyle/>
          <a:p>
            <a:pPr algn="ctr"/>
            <a:r>
              <a:rPr kumimoji="1" lang="ja-JP" altLang="en-US" sz="4800" dirty="0">
                <a:latin typeface="HG丸ｺﾞｼｯｸM-PRO" panose="020F0600000000000000" pitchFamily="50" charset="-128"/>
                <a:ea typeface="HG丸ｺﾞｼｯｸM-PRO" panose="020F0600000000000000" pitchFamily="50" charset="-128"/>
              </a:rPr>
              <a:t>症　例</a:t>
            </a:r>
          </a:p>
        </p:txBody>
      </p:sp>
      <p:sp>
        <p:nvSpPr>
          <p:cNvPr id="3" name="コンテンツ プレースホルダー 2"/>
          <p:cNvSpPr>
            <a:spLocks noGrp="1"/>
          </p:cNvSpPr>
          <p:nvPr>
            <p:ph idx="1"/>
          </p:nvPr>
        </p:nvSpPr>
        <p:spPr>
          <a:xfrm>
            <a:off x="838199" y="1253331"/>
            <a:ext cx="10550525" cy="4351338"/>
          </a:xfrm>
        </p:spPr>
        <p:txBody>
          <a:bodyPr>
            <a:noAutofit/>
          </a:bodyPr>
          <a:lstStyle/>
          <a:p>
            <a:pPr marL="0" indent="0">
              <a:buNone/>
            </a:pPr>
            <a:r>
              <a:rPr kumimoji="1" lang="ja-JP" altLang="en-US" sz="3200" dirty="0">
                <a:latin typeface="HG丸ｺﾞｼｯｸM-PRO" panose="020F0600000000000000" pitchFamily="50" charset="-128"/>
                <a:ea typeface="HG丸ｺﾞｼｯｸM-PRO" panose="020F0600000000000000" pitchFamily="50" charset="-128"/>
              </a:rPr>
              <a:t>患　者：○○歳</a:t>
            </a:r>
            <a:r>
              <a:rPr lang="ja-JP" altLang="en-US" sz="3200" dirty="0">
                <a:latin typeface="HG丸ｺﾞｼｯｸM-PRO" panose="020F0600000000000000" pitchFamily="50" charset="-128"/>
                <a:ea typeface="HG丸ｺﾞｼｯｸM-PRO" panose="020F0600000000000000" pitchFamily="50" charset="-128"/>
              </a:rPr>
              <a:t>　○性</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a:latin typeface="HG丸ｺﾞｼｯｸM-PRO" panose="020F0600000000000000" pitchFamily="50" charset="-128"/>
                <a:ea typeface="HG丸ｺﾞｼｯｸM-PRO" panose="020F0600000000000000" pitchFamily="50" charset="-128"/>
              </a:rPr>
              <a:t>初診日：○○○○年○○月</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a:latin typeface="HG丸ｺﾞｼｯｸM-PRO" panose="020F0600000000000000" pitchFamily="50" charset="-128"/>
                <a:ea typeface="HG丸ｺﾞｼｯｸM-PRO" panose="020F0600000000000000" pitchFamily="50" charset="-128"/>
              </a:rPr>
              <a:t>主　訴：○○○○（例奥歯が痛い）</a:t>
            </a:r>
            <a:endParaRPr kumimoji="1" lang="en-US" altLang="ja-JP" sz="3200" dirty="0">
              <a:latin typeface="HG丸ｺﾞｼｯｸM-PRO" panose="020F0600000000000000" pitchFamily="50" charset="-128"/>
              <a:ea typeface="HG丸ｺﾞｼｯｸM-PRO" panose="020F0600000000000000" pitchFamily="50" charset="-128"/>
            </a:endParaRPr>
          </a:p>
          <a:p>
            <a:pPr marL="1620838" indent="-1620838">
              <a:buNone/>
            </a:pPr>
            <a:r>
              <a:rPr kumimoji="1" lang="ja-JP" altLang="en-US" sz="3200" dirty="0">
                <a:latin typeface="HG丸ｺﾞｼｯｸM-PRO" panose="020F0600000000000000" pitchFamily="50" charset="-128"/>
                <a:ea typeface="HG丸ｺﾞｼｯｸM-PRO" panose="020F0600000000000000" pitchFamily="50" charset="-128"/>
              </a:rPr>
              <a:t>現病歴：○○○○（例１週間ほど前より右下７に冷水痛を認めたが放置、来院前日に自発痛を認めたため来院</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歯科既往歴：</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全身既往歴：</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a:latin typeface="HG丸ｺﾞｼｯｸM-PRO" panose="020F0600000000000000" pitchFamily="50" charset="-128"/>
                <a:ea typeface="HG丸ｺﾞｼｯｸM-PRO" panose="020F0600000000000000" pitchFamily="50" charset="-128"/>
              </a:rPr>
              <a:t>家族歴：特記すべき事項なし</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6" name="円形吹き出し 5"/>
          <p:cNvSpPr/>
          <p:nvPr/>
        </p:nvSpPr>
        <p:spPr>
          <a:xfrm>
            <a:off x="431469" y="73055"/>
            <a:ext cx="4509499" cy="1079867"/>
          </a:xfrm>
          <a:prstGeom prst="wedgeEllipseCallout">
            <a:avLst>
              <a:gd name="adj1" fmla="val 19503"/>
              <a:gd name="adj2" fmla="val 632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年齢と性別を記入します。本人を特定できる情報は記載しないようにします。</a:t>
            </a:r>
          </a:p>
        </p:txBody>
      </p:sp>
      <p:sp>
        <p:nvSpPr>
          <p:cNvPr id="7" name="円形吹き出し 6"/>
          <p:cNvSpPr/>
          <p:nvPr/>
        </p:nvSpPr>
        <p:spPr>
          <a:xfrm>
            <a:off x="5578642" y="922012"/>
            <a:ext cx="3304673" cy="879049"/>
          </a:xfrm>
          <a:prstGeom prst="wedgeEllipseCallout">
            <a:avLst>
              <a:gd name="adj1" fmla="val -55299"/>
              <a:gd name="adj2" fmla="val 5981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初診日を西暦で入力してください。</a:t>
            </a:r>
            <a:endParaRPr kumimoji="1" lang="ja-JP" altLang="en-US" dirty="0">
              <a:solidFill>
                <a:srgbClr val="FF0000"/>
              </a:solidFill>
            </a:endParaRPr>
          </a:p>
        </p:txBody>
      </p:sp>
      <p:sp>
        <p:nvSpPr>
          <p:cNvPr id="8" name="円形吹き出し 7"/>
          <p:cNvSpPr/>
          <p:nvPr/>
        </p:nvSpPr>
        <p:spPr>
          <a:xfrm>
            <a:off x="7463590" y="1253330"/>
            <a:ext cx="4562808" cy="1666333"/>
          </a:xfrm>
          <a:prstGeom prst="wedgeEllipseCallout">
            <a:avLst>
              <a:gd name="adj1" fmla="val -57342"/>
              <a:gd name="adj2" fmla="val 180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主訴を患者の言葉で記入します。注意点：患者の希望はその中に潜在している主訴を見つけ出してください。</a:t>
            </a:r>
            <a:endParaRPr kumimoji="1" lang="ja-JP" altLang="en-US" dirty="0">
              <a:solidFill>
                <a:srgbClr val="FF0000"/>
              </a:solidFill>
            </a:endParaRPr>
          </a:p>
        </p:txBody>
      </p:sp>
      <p:sp>
        <p:nvSpPr>
          <p:cNvPr id="9" name="円形吹き出し 8"/>
          <p:cNvSpPr/>
          <p:nvPr/>
        </p:nvSpPr>
        <p:spPr>
          <a:xfrm>
            <a:off x="3616074" y="4124869"/>
            <a:ext cx="3282031" cy="703805"/>
          </a:xfrm>
          <a:prstGeom prst="wedgeEllipseCallout">
            <a:avLst>
              <a:gd name="adj1" fmla="val -57342"/>
              <a:gd name="adj2" fmla="val 1806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全顎的な治療や矯正歴などを記入。</a:t>
            </a:r>
            <a:endParaRPr kumimoji="1" lang="ja-JP" altLang="en-US" dirty="0">
              <a:solidFill>
                <a:srgbClr val="FF0000"/>
              </a:solidFill>
            </a:endParaRPr>
          </a:p>
        </p:txBody>
      </p:sp>
      <p:sp>
        <p:nvSpPr>
          <p:cNvPr id="10" name="円形吹き出し 9"/>
          <p:cNvSpPr/>
          <p:nvPr/>
        </p:nvSpPr>
        <p:spPr>
          <a:xfrm>
            <a:off x="3937626" y="4828674"/>
            <a:ext cx="4468437" cy="703805"/>
          </a:xfrm>
          <a:prstGeom prst="wedgeEllipseCallout">
            <a:avLst>
              <a:gd name="adj1" fmla="val -66140"/>
              <a:gd name="adj2" fmla="val 666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アレルギーや全身疾患や喫煙について記入してください。</a:t>
            </a:r>
            <a:endParaRPr kumimoji="1" lang="ja-JP" altLang="en-US" dirty="0">
              <a:solidFill>
                <a:srgbClr val="FF0000"/>
              </a:solidFill>
            </a:endParaRPr>
          </a:p>
        </p:txBody>
      </p:sp>
      <p:sp>
        <p:nvSpPr>
          <p:cNvPr id="11" name="円形吹き出し 10"/>
          <p:cNvSpPr/>
          <p:nvPr/>
        </p:nvSpPr>
        <p:spPr>
          <a:xfrm>
            <a:off x="6898105" y="5461786"/>
            <a:ext cx="3930316" cy="1259688"/>
          </a:xfrm>
          <a:prstGeom prst="wedgeEllipseCallout">
            <a:avLst>
              <a:gd name="adj1" fmla="val -66548"/>
              <a:gd name="adj2" fmla="val -1498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全身疾患や不正咬合の状態など遺伝的関連が疑われるものについて記入してください。</a:t>
            </a:r>
            <a:endParaRPr kumimoji="1" lang="ja-JP" altLang="en-US" dirty="0">
              <a:solidFill>
                <a:srgbClr val="FF0000"/>
              </a:solidFill>
            </a:endParaRPr>
          </a:p>
        </p:txBody>
      </p:sp>
      <p:sp>
        <p:nvSpPr>
          <p:cNvPr id="12" name="円形吹き出し 11"/>
          <p:cNvSpPr/>
          <p:nvPr/>
        </p:nvSpPr>
        <p:spPr>
          <a:xfrm>
            <a:off x="7463590" y="3749028"/>
            <a:ext cx="4391526" cy="1512783"/>
          </a:xfrm>
          <a:prstGeom prst="wedgeEllipseCallout">
            <a:avLst>
              <a:gd name="adj1" fmla="val -67607"/>
              <a:gd name="adj2" fmla="val -4803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主訴に対して、その部位および発症時期、経過などについて専門用語で記入。</a:t>
            </a:r>
            <a:endParaRPr lang="en-US" altLang="ja-JP" dirty="0">
              <a:solidFill>
                <a:srgbClr val="FF0000"/>
              </a:solidFill>
            </a:endParaRPr>
          </a:p>
          <a:p>
            <a:pPr algn="ctr"/>
            <a:r>
              <a:rPr lang="ja-JP" altLang="en-US" dirty="0">
                <a:solidFill>
                  <a:srgbClr val="FF0000"/>
                </a:solidFill>
              </a:rPr>
              <a:t>文章の最後を「○○のため来院」で締めくくる。</a:t>
            </a:r>
            <a:endParaRPr lang="en-US" altLang="ja-JP" dirty="0">
              <a:solidFill>
                <a:srgbClr val="FF0000"/>
              </a:solidFill>
            </a:endParaRPr>
          </a:p>
        </p:txBody>
      </p:sp>
      <p:sp>
        <p:nvSpPr>
          <p:cNvPr id="13" name="円形吹き出し 12"/>
          <p:cNvSpPr/>
          <p:nvPr/>
        </p:nvSpPr>
        <p:spPr>
          <a:xfrm>
            <a:off x="131387" y="3364831"/>
            <a:ext cx="2095750" cy="982579"/>
          </a:xfrm>
          <a:prstGeom prst="wedgeEllipseCallout">
            <a:avLst>
              <a:gd name="adj1" fmla="val 62835"/>
              <a:gd name="adj2" fmla="val -194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文字の頭をルーラーで揃えます。</a:t>
            </a:r>
            <a:endParaRPr kumimoji="1" lang="ja-JP" altLang="en-US" dirty="0">
              <a:solidFill>
                <a:srgbClr val="FF0000"/>
              </a:solidFill>
            </a:endParaRPr>
          </a:p>
        </p:txBody>
      </p:sp>
      <p:sp>
        <p:nvSpPr>
          <p:cNvPr id="14" name="フッター プレースホルダー 13">
            <a:extLst>
              <a:ext uri="{FF2B5EF4-FFF2-40B4-BE49-F238E27FC236}">
                <a16:creationId xmlns:a16="http://schemas.microsoft.com/office/drawing/2014/main" id="{3B6D6302-E90E-2D93-A539-C122B94A2FAC}"/>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15" name="スライド番号プレースホルダー 14">
            <a:extLst>
              <a:ext uri="{FF2B5EF4-FFF2-40B4-BE49-F238E27FC236}">
                <a16:creationId xmlns:a16="http://schemas.microsoft.com/office/drawing/2014/main" id="{49E61F83-6AB5-AB28-8F9F-9F5DF00BE659}"/>
              </a:ext>
            </a:extLst>
          </p:cNvPr>
          <p:cNvSpPr>
            <a:spLocks noGrp="1"/>
          </p:cNvSpPr>
          <p:nvPr>
            <p:ph type="sldNum" sz="quarter" idx="12"/>
          </p:nvPr>
        </p:nvSpPr>
        <p:spPr/>
        <p:txBody>
          <a:bodyPr/>
          <a:lstStyle/>
          <a:p>
            <a:fld id="{AB4548AD-B379-4735-B385-BE44E240BBD5}" type="slidenum">
              <a:rPr kumimoji="1" lang="ja-JP" altLang="en-US" sz="2400" smtClean="0"/>
              <a:t>5</a:t>
            </a:fld>
            <a:endParaRPr kumimoji="1" lang="ja-JP" altLang="en-US" sz="2400" dirty="0"/>
          </a:p>
        </p:txBody>
      </p:sp>
    </p:spTree>
    <p:extLst>
      <p:ext uri="{BB962C8B-B14F-4D97-AF65-F5344CB8AC3E}">
        <p14:creationId xmlns:p14="http://schemas.microsoft.com/office/powerpoint/2010/main" val="3309727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8" y="0"/>
            <a:ext cx="10550525" cy="1052513"/>
          </a:xfrm>
        </p:spPr>
        <p:txBody>
          <a:bodyPr>
            <a:normAutofit/>
          </a:bodyPr>
          <a:lstStyle/>
          <a:p>
            <a:pPr algn="ctr"/>
            <a:r>
              <a:rPr kumimoji="1" lang="ja-JP" altLang="en-US" sz="4800" dirty="0">
                <a:latin typeface="HG丸ｺﾞｼｯｸM-PRO" panose="020F0600000000000000" pitchFamily="50" charset="-128"/>
                <a:ea typeface="HG丸ｺﾞｼｯｸM-PRO" panose="020F0600000000000000" pitchFamily="50" charset="-128"/>
              </a:rPr>
              <a:t>症　例</a:t>
            </a:r>
          </a:p>
        </p:txBody>
      </p:sp>
      <p:sp>
        <p:nvSpPr>
          <p:cNvPr id="3" name="コンテンツ プレースホルダー 2"/>
          <p:cNvSpPr>
            <a:spLocks noGrp="1"/>
          </p:cNvSpPr>
          <p:nvPr>
            <p:ph idx="1"/>
          </p:nvPr>
        </p:nvSpPr>
        <p:spPr>
          <a:xfrm>
            <a:off x="838199" y="1253331"/>
            <a:ext cx="10550525" cy="4351338"/>
          </a:xfrm>
        </p:spPr>
        <p:txBody>
          <a:bodyPr>
            <a:noAutofit/>
          </a:bodyPr>
          <a:lstStyle/>
          <a:p>
            <a:pPr marL="0" indent="0">
              <a:buNone/>
            </a:pPr>
            <a:r>
              <a:rPr kumimoji="1" lang="ja-JP" altLang="en-US" sz="3200" dirty="0">
                <a:latin typeface="HG丸ｺﾞｼｯｸM-PRO" panose="020F0600000000000000" pitchFamily="50" charset="-128"/>
                <a:ea typeface="HG丸ｺﾞｼｯｸM-PRO" panose="020F0600000000000000" pitchFamily="50" charset="-128"/>
              </a:rPr>
              <a:t>患　者：○○歳</a:t>
            </a:r>
            <a:r>
              <a:rPr lang="ja-JP" altLang="en-US" sz="3200" dirty="0">
                <a:latin typeface="HG丸ｺﾞｼｯｸM-PRO" panose="020F0600000000000000" pitchFamily="50" charset="-128"/>
                <a:ea typeface="HG丸ｺﾞｼｯｸM-PRO" panose="020F0600000000000000" pitchFamily="50" charset="-128"/>
              </a:rPr>
              <a:t>　○性</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a:latin typeface="HG丸ｺﾞｼｯｸM-PRO" panose="020F0600000000000000" pitchFamily="50" charset="-128"/>
                <a:ea typeface="HG丸ｺﾞｼｯｸM-PRO" panose="020F0600000000000000" pitchFamily="50" charset="-128"/>
              </a:rPr>
              <a:t>初診日：○○○○年○○月</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a:latin typeface="HG丸ｺﾞｼｯｸM-PRO" panose="020F0600000000000000" pitchFamily="50" charset="-128"/>
                <a:ea typeface="HG丸ｺﾞｼｯｸM-PRO" panose="020F0600000000000000" pitchFamily="50" charset="-128"/>
              </a:rPr>
              <a:t>主　訴：○○○○（例奥歯が痛い）</a:t>
            </a:r>
            <a:endParaRPr kumimoji="1" lang="en-US" altLang="ja-JP" sz="3200" dirty="0">
              <a:latin typeface="HG丸ｺﾞｼｯｸM-PRO" panose="020F0600000000000000" pitchFamily="50" charset="-128"/>
              <a:ea typeface="HG丸ｺﾞｼｯｸM-PRO" panose="020F0600000000000000" pitchFamily="50" charset="-128"/>
            </a:endParaRPr>
          </a:p>
          <a:p>
            <a:pPr marL="1620838" indent="-1620838">
              <a:buNone/>
            </a:pPr>
            <a:r>
              <a:rPr kumimoji="1" lang="ja-JP" altLang="en-US" sz="3200" dirty="0">
                <a:latin typeface="HG丸ｺﾞｼｯｸM-PRO" panose="020F0600000000000000" pitchFamily="50" charset="-128"/>
                <a:ea typeface="HG丸ｺﾞｼｯｸM-PRO" panose="020F0600000000000000" pitchFamily="50" charset="-128"/>
              </a:rPr>
              <a:t>現病歴：○○○○（例１週間ほど前より右下７に冷水痛を認めたが放置、来院前日に自発痛を認めたため来院</a:t>
            </a:r>
            <a:endParaRPr kumimoji="1"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歯科既往歴：</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全身既往歴：</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3200" dirty="0">
                <a:latin typeface="HG丸ｺﾞｼｯｸM-PRO" panose="020F0600000000000000" pitchFamily="50" charset="-128"/>
                <a:ea typeface="HG丸ｺﾞｼｯｸM-PRO" panose="020F0600000000000000" pitchFamily="50" charset="-128"/>
              </a:rPr>
              <a:t>家族歴：特記すべき事項なし</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6" name="フッター プレースホルダー 5">
            <a:extLst>
              <a:ext uri="{FF2B5EF4-FFF2-40B4-BE49-F238E27FC236}">
                <a16:creationId xmlns:a16="http://schemas.microsoft.com/office/drawing/2014/main" id="{DCD0DF83-7AFE-7EB7-81D8-5F8FBC4A97D6}"/>
              </a:ext>
            </a:extLst>
          </p:cNvPr>
          <p:cNvSpPr>
            <a:spLocks noGrp="1"/>
          </p:cNvSpPr>
          <p:nvPr>
            <p:ph type="ftr" sz="quarter" idx="11"/>
          </p:nvPr>
        </p:nvSpPr>
        <p:spPr/>
        <p:txBody>
          <a:bodyPr/>
          <a:lstStyle/>
          <a:p>
            <a:r>
              <a:rPr kumimoji="1" lang="zh-TW" altLang="en-US"/>
              <a:t>明海大学歯科総合委評価機構</a:t>
            </a:r>
            <a:endParaRPr kumimoji="1" lang="ja-JP" altLang="en-US"/>
          </a:p>
        </p:txBody>
      </p:sp>
      <p:sp>
        <p:nvSpPr>
          <p:cNvPr id="7" name="スライド番号プレースホルダー 6">
            <a:extLst>
              <a:ext uri="{FF2B5EF4-FFF2-40B4-BE49-F238E27FC236}">
                <a16:creationId xmlns:a16="http://schemas.microsoft.com/office/drawing/2014/main" id="{BB72529E-F16E-58B8-59DA-D9CC45647353}"/>
              </a:ext>
            </a:extLst>
          </p:cNvPr>
          <p:cNvSpPr>
            <a:spLocks noGrp="1"/>
          </p:cNvSpPr>
          <p:nvPr>
            <p:ph type="sldNum" sz="quarter" idx="12"/>
          </p:nvPr>
        </p:nvSpPr>
        <p:spPr/>
        <p:txBody>
          <a:bodyPr/>
          <a:lstStyle/>
          <a:p>
            <a:fld id="{AB4548AD-B379-4735-B385-BE44E240BBD5}" type="slidenum">
              <a:rPr kumimoji="1" lang="ja-JP" altLang="en-US" sz="2400" smtClean="0"/>
              <a:t>6</a:t>
            </a:fld>
            <a:endParaRPr kumimoji="1" lang="ja-JP" altLang="en-US" sz="2400" dirty="0"/>
          </a:p>
        </p:txBody>
      </p:sp>
    </p:spTree>
    <p:extLst>
      <p:ext uri="{BB962C8B-B14F-4D97-AF65-F5344CB8AC3E}">
        <p14:creationId xmlns:p14="http://schemas.microsoft.com/office/powerpoint/2010/main" val="29147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0"/>
            <a:ext cx="2869315" cy="1052513"/>
          </a:xfrm>
        </p:spPr>
        <p:txBody>
          <a:bodyPr>
            <a:normAutofit/>
          </a:bodyPr>
          <a:lstStyle/>
          <a:p>
            <a:r>
              <a:rPr kumimoji="1" lang="ja-JP" altLang="en-US" dirty="0"/>
              <a:t>初 診 時</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651" y="2420902"/>
            <a:ext cx="2709949" cy="216130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426" y="2421557"/>
            <a:ext cx="2709949" cy="2161309"/>
          </a:xfrm>
          <a:prstGeom prst="rect">
            <a:avLst/>
          </a:prstGeom>
        </p:spPr>
      </p:pic>
      <p:pic>
        <p:nvPicPr>
          <p:cNvPr id="6" name="コンテンツ プレースホルダー 3"/>
          <p:cNvPicPr>
            <a:picLocks/>
          </p:cNvPicPr>
          <p:nvPr/>
        </p:nvPicPr>
        <p:blipFill rotWithShape="1">
          <a:blip r:embed="rId4" cstate="print">
            <a:extLst>
              <a:ext uri="{28A0092B-C50C-407E-A947-70E740481C1C}">
                <a14:useLocalDpi xmlns:a14="http://schemas.microsoft.com/office/drawing/2010/main" val="0"/>
              </a:ext>
            </a:extLst>
          </a:blip>
          <a:stretch/>
        </p:blipFill>
        <p:spPr>
          <a:xfrm>
            <a:off x="4507375" y="2421557"/>
            <a:ext cx="3250276" cy="2161309"/>
          </a:xfrm>
          <a:prstGeom prst="rect">
            <a:avLst/>
          </a:prstGeom>
        </p:spPr>
      </p:pic>
      <p:pic>
        <p:nvPicPr>
          <p:cNvPr id="7" name="図 6"/>
          <p:cNvPicPr>
            <a:picLocks/>
          </p:cNvPicPr>
          <p:nvPr/>
        </p:nvPicPr>
        <p:blipFill rotWithShape="1">
          <a:blip r:embed="rId5" cstate="print">
            <a:extLst>
              <a:ext uri="{28A0092B-C50C-407E-A947-70E740481C1C}">
                <a14:useLocalDpi xmlns:a14="http://schemas.microsoft.com/office/drawing/2010/main" val="0"/>
              </a:ext>
            </a:extLst>
          </a:blip>
          <a:stretch/>
        </p:blipFill>
        <p:spPr>
          <a:xfrm>
            <a:off x="4507375" y="259593"/>
            <a:ext cx="3250276" cy="2161309"/>
          </a:xfrm>
          <a:prstGeom prst="rect">
            <a:avLst/>
          </a:prstGeom>
        </p:spPr>
      </p:pic>
      <p:pic>
        <p:nvPicPr>
          <p:cNvPr id="8" name="図 7"/>
          <p:cNvPicPr>
            <a:picLocks/>
          </p:cNvPicPr>
          <p:nvPr/>
        </p:nvPicPr>
        <p:blipFill>
          <a:blip r:embed="rId6" cstate="print"/>
          <a:stretch>
            <a:fillRect/>
          </a:stretch>
        </p:blipFill>
        <p:spPr>
          <a:xfrm>
            <a:off x="4517651" y="4583520"/>
            <a:ext cx="3240000" cy="2160000"/>
          </a:xfrm>
          <a:prstGeom prst="rect">
            <a:avLst/>
          </a:prstGeom>
        </p:spPr>
      </p:pic>
      <p:sp>
        <p:nvSpPr>
          <p:cNvPr id="9" name="正方形/長方形 8"/>
          <p:cNvSpPr/>
          <p:nvPr/>
        </p:nvSpPr>
        <p:spPr>
          <a:xfrm>
            <a:off x="934299" y="906127"/>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10" name="円形吹き出し 9"/>
          <p:cNvSpPr/>
          <p:nvPr/>
        </p:nvSpPr>
        <p:spPr>
          <a:xfrm>
            <a:off x="0" y="1368609"/>
            <a:ext cx="3304673" cy="879049"/>
          </a:xfrm>
          <a:prstGeom prst="wedgeEllipseCallout">
            <a:avLst>
              <a:gd name="adj1" fmla="val 45672"/>
              <a:gd name="adj2" fmla="val -6062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撮影年月日を記入します。</a:t>
            </a:r>
            <a:endParaRPr kumimoji="1" lang="ja-JP" altLang="en-US" dirty="0">
              <a:solidFill>
                <a:srgbClr val="FF0000"/>
              </a:solidFill>
            </a:endParaRPr>
          </a:p>
        </p:txBody>
      </p:sp>
      <p:sp>
        <p:nvSpPr>
          <p:cNvPr id="12" name="円形吹き出し 11"/>
          <p:cNvSpPr/>
          <p:nvPr/>
        </p:nvSpPr>
        <p:spPr>
          <a:xfrm>
            <a:off x="0" y="4755454"/>
            <a:ext cx="4466146" cy="1600895"/>
          </a:xfrm>
          <a:prstGeom prst="wedgeEllipseCallout">
            <a:avLst>
              <a:gd name="adj1" fmla="val 11520"/>
              <a:gd name="adj2" fmla="val -666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側方面観は同一の倍率で撮影したものを使ってください。ミラーを使って撮影している方は反転していることを確認してください。</a:t>
            </a:r>
            <a:endParaRPr kumimoji="1" lang="ja-JP" altLang="en-US" dirty="0">
              <a:solidFill>
                <a:srgbClr val="FF0000"/>
              </a:solidFill>
            </a:endParaRPr>
          </a:p>
        </p:txBody>
      </p:sp>
      <p:sp>
        <p:nvSpPr>
          <p:cNvPr id="13" name="円形吹き出し 12"/>
          <p:cNvSpPr/>
          <p:nvPr/>
        </p:nvSpPr>
        <p:spPr>
          <a:xfrm>
            <a:off x="8084052" y="460463"/>
            <a:ext cx="3304673" cy="1320211"/>
          </a:xfrm>
          <a:prstGeom prst="wedgeEllipseCallout">
            <a:avLst>
              <a:gd name="adj1" fmla="val -66464"/>
              <a:gd name="adj2" fmla="val 148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咬合面観は上下同じ倍率で作成したものを使用してください。</a:t>
            </a:r>
            <a:endParaRPr kumimoji="1" lang="ja-JP" altLang="en-US" dirty="0">
              <a:solidFill>
                <a:srgbClr val="FF0000"/>
              </a:solidFill>
            </a:endParaRPr>
          </a:p>
        </p:txBody>
      </p:sp>
      <p:sp>
        <p:nvSpPr>
          <p:cNvPr id="14" name="円形吹き出し 13"/>
          <p:cNvSpPr/>
          <p:nvPr/>
        </p:nvSpPr>
        <p:spPr>
          <a:xfrm>
            <a:off x="7815142" y="4596614"/>
            <a:ext cx="3831426" cy="2124861"/>
          </a:xfrm>
          <a:prstGeom prst="wedgeEllipseCallout">
            <a:avLst>
              <a:gd name="adj1" fmla="val -47532"/>
              <a:gd name="adj2" fmla="val -4231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口腔内写真は</a:t>
            </a:r>
            <a:r>
              <a:rPr kumimoji="1" lang="ja-JP" altLang="en-US" u="sng" dirty="0">
                <a:solidFill>
                  <a:srgbClr val="FF0000"/>
                </a:solidFill>
              </a:rPr>
              <a:t>トリミングしない</a:t>
            </a:r>
            <a:r>
              <a:rPr kumimoji="1" lang="ja-JP" altLang="en-US" dirty="0">
                <a:solidFill>
                  <a:srgbClr val="FF0000"/>
                </a:solidFill>
              </a:rPr>
              <a:t>でサイズ縦の６ｃｍ、横９ｃｍになるように図形の書式設定で調整して貼り付けてください。</a:t>
            </a:r>
          </a:p>
        </p:txBody>
      </p:sp>
      <p:sp>
        <p:nvSpPr>
          <p:cNvPr id="11" name="スライド番号プレースホルダー 10">
            <a:extLst>
              <a:ext uri="{FF2B5EF4-FFF2-40B4-BE49-F238E27FC236}">
                <a16:creationId xmlns:a16="http://schemas.microsoft.com/office/drawing/2014/main" id="{7E221078-15DC-51C5-ECE8-19940C71F5F1}"/>
              </a:ext>
            </a:extLst>
          </p:cNvPr>
          <p:cNvSpPr>
            <a:spLocks noGrp="1"/>
          </p:cNvSpPr>
          <p:nvPr>
            <p:ph type="sldNum" sz="quarter" idx="12"/>
          </p:nvPr>
        </p:nvSpPr>
        <p:spPr>
          <a:xfrm>
            <a:off x="8610599" y="6356350"/>
            <a:ext cx="3093459" cy="365125"/>
          </a:xfrm>
        </p:spPr>
        <p:txBody>
          <a:bodyPr/>
          <a:lstStyle/>
          <a:p>
            <a:fld id="{AB4548AD-B379-4735-B385-BE44E240BBD5}" type="slidenum">
              <a:rPr kumimoji="1" lang="ja-JP" altLang="en-US" sz="2400" smtClean="0"/>
              <a:t>7</a:t>
            </a:fld>
            <a:endParaRPr kumimoji="1" lang="ja-JP" altLang="en-US" sz="2400" dirty="0"/>
          </a:p>
        </p:txBody>
      </p:sp>
    </p:spTree>
    <p:extLst>
      <p:ext uri="{BB962C8B-B14F-4D97-AF65-F5344CB8AC3E}">
        <p14:creationId xmlns:p14="http://schemas.microsoft.com/office/powerpoint/2010/main" val="3965107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0"/>
            <a:ext cx="2869315" cy="1052513"/>
          </a:xfrm>
        </p:spPr>
        <p:txBody>
          <a:bodyPr>
            <a:normAutofit/>
          </a:bodyPr>
          <a:lstStyle/>
          <a:p>
            <a:r>
              <a:rPr kumimoji="1" lang="ja-JP" altLang="en-US" dirty="0"/>
              <a:t>初 診 時</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651" y="2420902"/>
            <a:ext cx="2709949" cy="216130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426" y="2420902"/>
            <a:ext cx="2709949" cy="2161309"/>
          </a:xfrm>
          <a:prstGeom prst="rect">
            <a:avLst/>
          </a:prstGeom>
        </p:spPr>
      </p:pic>
      <p:pic>
        <p:nvPicPr>
          <p:cNvPr id="6" name="コンテンツ プレースホルダー 3"/>
          <p:cNvPicPr>
            <a:picLocks/>
          </p:cNvPicPr>
          <p:nvPr/>
        </p:nvPicPr>
        <p:blipFill rotWithShape="1">
          <a:blip r:embed="rId4" cstate="print">
            <a:extLst>
              <a:ext uri="{28A0092B-C50C-407E-A947-70E740481C1C}">
                <a14:useLocalDpi xmlns:a14="http://schemas.microsoft.com/office/drawing/2010/main" val="0"/>
              </a:ext>
            </a:extLst>
          </a:blip>
          <a:stretch/>
        </p:blipFill>
        <p:spPr>
          <a:xfrm>
            <a:off x="4507375" y="2420902"/>
            <a:ext cx="3250276" cy="2161309"/>
          </a:xfrm>
          <a:prstGeom prst="rect">
            <a:avLst/>
          </a:prstGeom>
        </p:spPr>
      </p:pic>
      <p:pic>
        <p:nvPicPr>
          <p:cNvPr id="7" name="図 6"/>
          <p:cNvPicPr>
            <a:picLocks/>
          </p:cNvPicPr>
          <p:nvPr/>
        </p:nvPicPr>
        <p:blipFill rotWithShape="1">
          <a:blip r:embed="rId5" cstate="print">
            <a:extLst>
              <a:ext uri="{28A0092B-C50C-407E-A947-70E740481C1C}">
                <a14:useLocalDpi xmlns:a14="http://schemas.microsoft.com/office/drawing/2010/main" val="0"/>
              </a:ext>
            </a:extLst>
          </a:blip>
          <a:stretch/>
        </p:blipFill>
        <p:spPr>
          <a:xfrm>
            <a:off x="4515506" y="259593"/>
            <a:ext cx="3250276" cy="2161309"/>
          </a:xfrm>
          <a:prstGeom prst="rect">
            <a:avLst/>
          </a:prstGeom>
        </p:spPr>
      </p:pic>
      <p:pic>
        <p:nvPicPr>
          <p:cNvPr id="8" name="図 7"/>
          <p:cNvPicPr>
            <a:picLocks/>
          </p:cNvPicPr>
          <p:nvPr/>
        </p:nvPicPr>
        <p:blipFill>
          <a:blip r:embed="rId6" cstate="print"/>
          <a:stretch>
            <a:fillRect/>
          </a:stretch>
        </p:blipFill>
        <p:spPr>
          <a:xfrm>
            <a:off x="4526327" y="4582211"/>
            <a:ext cx="3266538" cy="2199230"/>
          </a:xfrm>
          <a:prstGeom prst="rect">
            <a:avLst/>
          </a:prstGeom>
        </p:spPr>
      </p:pic>
      <p:sp>
        <p:nvSpPr>
          <p:cNvPr id="9" name="正方形/長方形 8"/>
          <p:cNvSpPr/>
          <p:nvPr/>
        </p:nvSpPr>
        <p:spPr>
          <a:xfrm>
            <a:off x="934299" y="906127"/>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10" name="スライド番号プレースホルダー 9">
            <a:extLst>
              <a:ext uri="{FF2B5EF4-FFF2-40B4-BE49-F238E27FC236}">
                <a16:creationId xmlns:a16="http://schemas.microsoft.com/office/drawing/2014/main" id="{68D2C8AE-B219-0586-1D8F-D0BDD1A86313}"/>
              </a:ext>
            </a:extLst>
          </p:cNvPr>
          <p:cNvSpPr>
            <a:spLocks noGrp="1"/>
          </p:cNvSpPr>
          <p:nvPr>
            <p:ph type="sldNum" sz="quarter" idx="12"/>
          </p:nvPr>
        </p:nvSpPr>
        <p:spPr/>
        <p:txBody>
          <a:bodyPr/>
          <a:lstStyle/>
          <a:p>
            <a:fld id="{AB4548AD-B379-4735-B385-BE44E240BBD5}" type="slidenum">
              <a:rPr kumimoji="1" lang="ja-JP" altLang="en-US" sz="2400" smtClean="0"/>
              <a:t>8</a:t>
            </a:fld>
            <a:endParaRPr kumimoji="1" lang="ja-JP" altLang="en-US" sz="2400" dirty="0"/>
          </a:p>
        </p:txBody>
      </p:sp>
    </p:spTree>
    <p:extLst>
      <p:ext uri="{BB962C8B-B14F-4D97-AF65-F5344CB8AC3E}">
        <p14:creationId xmlns:p14="http://schemas.microsoft.com/office/powerpoint/2010/main" val="2339989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97855" y="-1"/>
            <a:ext cx="2869315" cy="1052513"/>
          </a:xfrm>
        </p:spPr>
        <p:txBody>
          <a:bodyPr>
            <a:normAutofit/>
          </a:bodyPr>
          <a:lstStyle/>
          <a:p>
            <a:r>
              <a:rPr kumimoji="1" lang="ja-JP" altLang="en-US" dirty="0"/>
              <a:t>初 診 時</a:t>
            </a:r>
          </a:p>
        </p:txBody>
      </p:sp>
      <p:pic>
        <p:nvPicPr>
          <p:cNvPr id="9" name="コンテンツ プレースホルダー 3"/>
          <p:cNvPicPr>
            <a:picLocks noChangeAspect="1"/>
          </p:cNvPicPr>
          <p:nvPr/>
        </p:nvPicPr>
        <p:blipFill rotWithShape="1">
          <a:blip r:embed="rId2" cstate="print">
            <a:extLst>
              <a:ext uri="{28A0092B-C50C-407E-A947-70E740481C1C}">
                <a14:useLocalDpi xmlns:a14="http://schemas.microsoft.com/office/drawing/2010/main" val="0"/>
              </a:ext>
            </a:extLst>
          </a:blip>
          <a:srcRect l="3846" t="14121" r="3959" b="6916"/>
          <a:stretch/>
        </p:blipFill>
        <p:spPr>
          <a:xfrm>
            <a:off x="461215" y="1052512"/>
            <a:ext cx="11342594" cy="5562742"/>
          </a:xfrm>
          <a:prstGeom prst="rect">
            <a:avLst/>
          </a:prstGeom>
        </p:spPr>
      </p:pic>
      <p:sp>
        <p:nvSpPr>
          <p:cNvPr id="4" name="正方形/長方形 3"/>
          <p:cNvSpPr/>
          <p:nvPr/>
        </p:nvSpPr>
        <p:spPr>
          <a:xfrm>
            <a:off x="8202629" y="341590"/>
            <a:ext cx="2948243" cy="369332"/>
          </a:xfrm>
          <a:prstGeom prst="rect">
            <a:avLst/>
          </a:prstGeom>
        </p:spPr>
        <p:txBody>
          <a:bodyPr wrap="none">
            <a:spAutoFit/>
          </a:bodyPr>
          <a:lstStyle/>
          <a:p>
            <a:pPr algn="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2016</a:t>
            </a:r>
            <a:r>
              <a:rPr lang="ja-JP" altLang="en-US" dirty="0">
                <a:latin typeface="HG丸ｺﾞｼｯｸM-PRO" panose="020F0600000000000000" pitchFamily="50" charset="-128"/>
                <a:ea typeface="HG丸ｺﾞｼｯｸM-PRO" panose="020F0600000000000000" pitchFamily="50" charset="-128"/>
              </a:rPr>
              <a:t>年○○月○○日）</a:t>
            </a:r>
          </a:p>
        </p:txBody>
      </p:sp>
      <p:sp>
        <p:nvSpPr>
          <p:cNvPr id="6" name="円形吹き出し 5"/>
          <p:cNvSpPr/>
          <p:nvPr/>
        </p:nvSpPr>
        <p:spPr>
          <a:xfrm>
            <a:off x="7299158" y="884386"/>
            <a:ext cx="3304673" cy="879049"/>
          </a:xfrm>
          <a:prstGeom prst="wedgeEllipseCallout">
            <a:avLst>
              <a:gd name="adj1" fmla="val 45672"/>
              <a:gd name="adj2" fmla="val -6062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撮影年月日を記入します。</a:t>
            </a:r>
            <a:endParaRPr kumimoji="1" lang="ja-JP" altLang="en-US" dirty="0">
              <a:solidFill>
                <a:srgbClr val="FF0000"/>
              </a:solidFill>
            </a:endParaRPr>
          </a:p>
        </p:txBody>
      </p:sp>
      <p:sp>
        <p:nvSpPr>
          <p:cNvPr id="7" name="円形吹き出し 6"/>
          <p:cNvSpPr/>
          <p:nvPr/>
        </p:nvSpPr>
        <p:spPr>
          <a:xfrm>
            <a:off x="461215" y="86730"/>
            <a:ext cx="3304673" cy="879049"/>
          </a:xfrm>
          <a:prstGeom prst="wedgeEllipseCallout">
            <a:avLst>
              <a:gd name="adj1" fmla="val 43730"/>
              <a:gd name="adj2" fmla="val 12551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縦横比を変えないようにサイズを調整して貼り付けてください。</a:t>
            </a:r>
            <a:endParaRPr kumimoji="1" lang="ja-JP" altLang="en-US" dirty="0">
              <a:solidFill>
                <a:srgbClr val="FF0000"/>
              </a:solidFill>
            </a:endParaRPr>
          </a:p>
        </p:txBody>
      </p:sp>
      <p:sp>
        <p:nvSpPr>
          <p:cNvPr id="5" name="スライド番号プレースホルダー 4">
            <a:extLst>
              <a:ext uri="{FF2B5EF4-FFF2-40B4-BE49-F238E27FC236}">
                <a16:creationId xmlns:a16="http://schemas.microsoft.com/office/drawing/2014/main" id="{6792B87A-3351-3828-E579-7406BF6B21CF}"/>
              </a:ext>
            </a:extLst>
          </p:cNvPr>
          <p:cNvSpPr>
            <a:spLocks noGrp="1"/>
          </p:cNvSpPr>
          <p:nvPr>
            <p:ph type="sldNum" sz="quarter" idx="12"/>
          </p:nvPr>
        </p:nvSpPr>
        <p:spPr>
          <a:xfrm>
            <a:off x="8690986" y="6151285"/>
            <a:ext cx="2754086" cy="365125"/>
          </a:xfrm>
        </p:spPr>
        <p:txBody>
          <a:bodyPr/>
          <a:lstStyle/>
          <a:p>
            <a:fld id="{AB4548AD-B379-4735-B385-BE44E240BBD5}" type="slidenum">
              <a:rPr kumimoji="1" lang="ja-JP" altLang="en-US" sz="2400" smtClean="0"/>
              <a:t>9</a:t>
            </a:fld>
            <a:endParaRPr kumimoji="1" lang="ja-JP" altLang="en-US" sz="2400" dirty="0"/>
          </a:p>
        </p:txBody>
      </p:sp>
    </p:spTree>
    <p:extLst>
      <p:ext uri="{BB962C8B-B14F-4D97-AF65-F5344CB8AC3E}">
        <p14:creationId xmlns:p14="http://schemas.microsoft.com/office/powerpoint/2010/main" val="320664656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1451</Words>
  <Application>Microsoft Office PowerPoint</Application>
  <PresentationFormat>ワイド画面</PresentationFormat>
  <Paragraphs>533</Paragraphs>
  <Slides>27</Slides>
  <Notes>2</Notes>
  <HiddenSlides>9</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27</vt:i4>
      </vt:variant>
    </vt:vector>
  </HeadingPairs>
  <TitlesOfParts>
    <vt:vector size="34" baseType="lpstr">
      <vt:lpstr>HG丸ｺﾞｼｯｸM-PRO</vt:lpstr>
      <vt:lpstr>游ゴシック</vt:lpstr>
      <vt:lpstr>游ゴシック Light</vt:lpstr>
      <vt:lpstr>Arial</vt:lpstr>
      <vt:lpstr>Calibri</vt:lpstr>
      <vt:lpstr>Office テーマ</vt:lpstr>
      <vt:lpstr>デザインの設定</vt:lpstr>
      <vt:lpstr>明海大学歯科総合医育成コース認定医制度 症例発表用テンプレート</vt:lpstr>
      <vt:lpstr>症例発表用テンプレート</vt:lpstr>
      <vt:lpstr>○○○○の一症例（タイトルを入力）</vt:lpstr>
      <vt:lpstr>○○○○の一症例（タイトルを入力）</vt:lpstr>
      <vt:lpstr>症　例</vt:lpstr>
      <vt:lpstr>症　例</vt:lpstr>
      <vt:lpstr>初 診 時</vt:lpstr>
      <vt:lpstr>初 診 時</vt:lpstr>
      <vt:lpstr>初 診 時</vt:lpstr>
      <vt:lpstr>初 診 時</vt:lpstr>
      <vt:lpstr>初 診 時</vt:lpstr>
      <vt:lpstr>初 診 時</vt:lpstr>
      <vt:lpstr>初 診 時</vt:lpstr>
      <vt:lpstr>初 診 時</vt:lpstr>
      <vt:lpstr>○○検査</vt:lpstr>
      <vt:lpstr>診　　断</vt:lpstr>
      <vt:lpstr>診　　断</vt:lpstr>
      <vt:lpstr>問題点と対策</vt:lpstr>
      <vt:lpstr>治 療 方 針</vt:lpstr>
      <vt:lpstr>治 療 計 画</vt:lpstr>
      <vt:lpstr>治療終了時</vt:lpstr>
      <vt:lpstr>治療終了時</vt:lpstr>
      <vt:lpstr>治療終了時</vt:lpstr>
      <vt:lpstr>治療終了時</vt:lpstr>
      <vt:lpstr>術前術後比較</vt:lpstr>
      <vt:lpstr>考　　察</vt:lpstr>
      <vt:lpstr>ま　と　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元村洋一</dc:creator>
  <cp:lastModifiedBy>満奈美 南雲</cp:lastModifiedBy>
  <cp:revision>55</cp:revision>
  <cp:lastPrinted>2015-12-06T06:05:23Z</cp:lastPrinted>
  <dcterms:created xsi:type="dcterms:W3CDTF">2015-11-29T03:20:57Z</dcterms:created>
  <dcterms:modified xsi:type="dcterms:W3CDTF">2025-09-05T03:11:33Z</dcterms:modified>
</cp:coreProperties>
</file>