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85" r:id="rId3"/>
    <p:sldId id="286" r:id="rId4"/>
    <p:sldId id="260" r:id="rId5"/>
    <p:sldId id="287" r:id="rId6"/>
    <p:sldId id="258" r:id="rId7"/>
    <p:sldId id="288" r:id="rId8"/>
    <p:sldId id="262" r:id="rId9"/>
    <p:sldId id="289" r:id="rId10"/>
    <p:sldId id="270" r:id="rId11"/>
    <p:sldId id="290" r:id="rId12"/>
    <p:sldId id="271" r:id="rId13"/>
    <p:sldId id="261" r:id="rId14"/>
    <p:sldId id="291" r:id="rId15"/>
    <p:sldId id="279" r:id="rId16"/>
    <p:sldId id="265" r:id="rId17"/>
    <p:sldId id="293" r:id="rId18"/>
    <p:sldId id="283" r:id="rId19"/>
    <p:sldId id="282" r:id="rId20"/>
    <p:sldId id="281" r:id="rId21"/>
    <p:sldId id="269" r:id="rId22"/>
    <p:sldId id="263" r:id="rId23"/>
    <p:sldId id="264" r:id="rId24"/>
    <p:sldId id="276" r:id="rId25"/>
    <p:sldId id="300" r:id="rId26"/>
    <p:sldId id="280" r:id="rId27"/>
    <p:sldId id="278" r:id="rId28"/>
  </p:sldIdLst>
  <p:sldSz cx="12192000" cy="6858000"/>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pos="506" userDrawn="1">
          <p15:clr>
            <a:srgbClr val="A4A3A4"/>
          </p15:clr>
        </p15:guide>
        <p15:guide id="4" pos="71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6470" autoAdjust="0"/>
  </p:normalViewPr>
  <p:slideViewPr>
    <p:cSldViewPr snapToGrid="0" showGuides="1">
      <p:cViewPr varScale="1">
        <p:scale>
          <a:sx n="95" d="100"/>
          <a:sy n="95" d="100"/>
        </p:scale>
        <p:origin x="246" y="90"/>
      </p:cViewPr>
      <p:guideLst>
        <p:guide orient="horz" pos="663"/>
        <p:guide pos="3863"/>
        <p:guide pos="506"/>
        <p:guide pos="717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C75E7E2-F489-4F9F-82B0-3FA7387472C0}" type="datetimeFigureOut">
              <a:rPr kumimoji="1" lang="ja-JP" altLang="en-US" smtClean="0"/>
              <a:t>2016/4/11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CF431FFF-0747-4D04-8A41-42E1D6BF9F75}" type="slidenum">
              <a:rPr kumimoji="1" lang="ja-JP" altLang="en-US" smtClean="0"/>
              <a:t>‹#›</a:t>
            </a:fld>
            <a:endParaRPr kumimoji="1" lang="ja-JP" altLang="en-US"/>
          </a:p>
        </p:txBody>
      </p:sp>
    </p:spTree>
    <p:extLst>
      <p:ext uri="{BB962C8B-B14F-4D97-AF65-F5344CB8AC3E}">
        <p14:creationId xmlns:p14="http://schemas.microsoft.com/office/powerpoint/2010/main" val="37839789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F431FFF-0747-4D04-8A41-42E1D6BF9F75}" type="slidenum">
              <a:rPr kumimoji="1" lang="ja-JP" altLang="en-US" smtClean="0"/>
              <a:t>3</a:t>
            </a:fld>
            <a:endParaRPr kumimoji="1" lang="ja-JP" altLang="en-US"/>
          </a:p>
        </p:txBody>
      </p:sp>
    </p:spTree>
    <p:extLst>
      <p:ext uri="{BB962C8B-B14F-4D97-AF65-F5344CB8AC3E}">
        <p14:creationId xmlns:p14="http://schemas.microsoft.com/office/powerpoint/2010/main" val="350863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F431FFF-0747-4D04-8A41-42E1D6BF9F75}" type="slidenum">
              <a:rPr kumimoji="1" lang="ja-JP" altLang="en-US" smtClean="0"/>
              <a:t>4</a:t>
            </a:fld>
            <a:endParaRPr kumimoji="1" lang="ja-JP" altLang="en-US"/>
          </a:p>
        </p:txBody>
      </p:sp>
    </p:spTree>
    <p:extLst>
      <p:ext uri="{BB962C8B-B14F-4D97-AF65-F5344CB8AC3E}">
        <p14:creationId xmlns:p14="http://schemas.microsoft.com/office/powerpoint/2010/main" val="404571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5" name="フッター プレースホルダー 4"/>
          <p:cNvSpPr>
            <a:spLocks noGrp="1"/>
          </p:cNvSpPr>
          <p:nvPr>
            <p:ph type="ftr" sz="quarter" idx="11"/>
          </p:nvPr>
        </p:nvSpPr>
        <p:spPr>
          <a:xfrm>
            <a:off x="313764" y="6356350"/>
            <a:ext cx="2926977" cy="365125"/>
          </a:xfrm>
        </p:spPr>
        <p:txBody>
          <a:bodyPr/>
          <a:lstStyle/>
          <a:p>
            <a:r>
              <a:rPr kumimoji="1" lang="zh-TW" altLang="en-US" dirty="0" smtClean="0"/>
              <a:t>明海大学歯科総合委評価機構　様式４</a:t>
            </a:r>
            <a:endParaRPr kumimoji="1" lang="ja-JP" altLang="en-US" dirty="0"/>
          </a:p>
        </p:txBody>
      </p:sp>
      <p:sp>
        <p:nvSpPr>
          <p:cNvPr id="6" name="スライド番号プレースホルダー 5"/>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Tree>
    <p:extLst>
      <p:ext uri="{BB962C8B-B14F-4D97-AF65-F5344CB8AC3E}">
        <p14:creationId xmlns:p14="http://schemas.microsoft.com/office/powerpoint/2010/main" val="3285792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4800">
                <a:latin typeface="HG丸ｺﾞｼｯｸM-PRO" panose="020F0600000000000000" pitchFamily="50" charset="-128"/>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lvl1pPr>
              <a:defRPr>
                <a:latin typeface="HG丸ｺﾞｼｯｸM-PRO" panose="020F0600000000000000" pitchFamily="50" charset="-128"/>
                <a:ea typeface="HG丸ｺﾞｼｯｸM-PRO" panose="020F0600000000000000" pitchFamily="50" charset="-128"/>
              </a:defRPr>
            </a:lvl1pPr>
            <a:lvl2pPr>
              <a:defRPr>
                <a:latin typeface="HG丸ｺﾞｼｯｸM-PRO" panose="020F0600000000000000" pitchFamily="50" charset="-128"/>
                <a:ea typeface="HG丸ｺﾞｼｯｸM-PRO" panose="020F0600000000000000" pitchFamily="50" charset="-128"/>
              </a:defRPr>
            </a:lvl2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sp>
        <p:nvSpPr>
          <p:cNvPr id="5" name="フッター プレースホルダー 4"/>
          <p:cNvSpPr>
            <a:spLocks noGrp="1"/>
          </p:cNvSpPr>
          <p:nvPr>
            <p:ph type="ftr" sz="quarter" idx="11"/>
          </p:nvPr>
        </p:nvSpPr>
        <p:spPr>
          <a:xfrm>
            <a:off x="838200" y="6356349"/>
            <a:ext cx="2805953" cy="365125"/>
          </a:xfrm>
        </p:spPr>
        <p:txBody>
          <a:bodyPr/>
          <a:lstStyle/>
          <a:p>
            <a:r>
              <a:rPr kumimoji="1" lang="zh-TW" altLang="en-US" smtClean="0"/>
              <a:t>明海大学歯科総合委評価機構　様式４</a:t>
            </a:r>
            <a:endParaRPr kumimoji="1" lang="ja-JP" altLang="en-US"/>
          </a:p>
        </p:txBody>
      </p:sp>
      <p:sp>
        <p:nvSpPr>
          <p:cNvPr id="6" name="スライド番号プレースホルダー 5"/>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Tree>
    <p:extLst>
      <p:ext uri="{BB962C8B-B14F-4D97-AF65-F5344CB8AC3E}">
        <p14:creationId xmlns:p14="http://schemas.microsoft.com/office/powerpoint/2010/main" val="27761473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lvl1pPr algn="ctr">
              <a:defRPr>
                <a:latin typeface="HG丸ｺﾞｼｯｸM-PRO" panose="020F0600000000000000" pitchFamily="50" charset="-128"/>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
        <p:nvSpPr>
          <p:cNvPr id="8" name="フッター プレースホルダー 3"/>
          <p:cNvSpPr txBox="1">
            <a:spLocks/>
          </p:cNvSpPr>
          <p:nvPr userDrawn="1"/>
        </p:nvSpPr>
        <p:spPr>
          <a:xfrm>
            <a:off x="560295" y="6356349"/>
            <a:ext cx="293594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zh-TW" altLang="en-US" dirty="0" smtClean="0"/>
              <a:t>明海大学歯科総合委評価機構　様式４</a:t>
            </a:r>
            <a:endParaRPr lang="ja-JP" altLang="en-US" dirty="0"/>
          </a:p>
        </p:txBody>
      </p:sp>
    </p:spTree>
    <p:extLst>
      <p:ext uri="{BB962C8B-B14F-4D97-AF65-F5344CB8AC3E}">
        <p14:creationId xmlns:p14="http://schemas.microsoft.com/office/powerpoint/2010/main" val="1167480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2658037" cy="1325563"/>
          </a:xfrm>
        </p:spPr>
        <p:txBody>
          <a:bodyPr/>
          <a:lstStyle>
            <a:lvl1pPr algn="ctr">
              <a:defRPr>
                <a:latin typeface="HG丸ｺﾞｼｯｸM-PRO" panose="020F0600000000000000" pitchFamily="50" charset="-128"/>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
        <p:nvSpPr>
          <p:cNvPr id="8" name="フッター プレースホルダー 3"/>
          <p:cNvSpPr txBox="1">
            <a:spLocks/>
          </p:cNvSpPr>
          <p:nvPr userDrawn="1"/>
        </p:nvSpPr>
        <p:spPr>
          <a:xfrm>
            <a:off x="560295" y="6356349"/>
            <a:ext cx="293594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zh-TW" altLang="en-US" dirty="0" smtClean="0"/>
              <a:t>明海大学歯科総合委評価機構　様式４</a:t>
            </a:r>
            <a:endParaRPr lang="ja-JP" altLang="en-US" dirty="0"/>
          </a:p>
        </p:txBody>
      </p:sp>
    </p:spTree>
    <p:extLst>
      <p:ext uri="{BB962C8B-B14F-4D97-AF65-F5344CB8AC3E}">
        <p14:creationId xmlns:p14="http://schemas.microsoft.com/office/powerpoint/2010/main" val="26563222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3"/>
          </p:nvPr>
        </p:nvSpPr>
        <p:spPr>
          <a:xfrm>
            <a:off x="838200" y="6356350"/>
            <a:ext cx="2859741"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zh-TW" altLang="en-US" dirty="0" smtClean="0"/>
              <a:t>明海大学歯科総合委評価機構　様式４</a:t>
            </a:r>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AB4548AD-B379-4735-B385-BE44E240BBD5}" type="slidenum">
              <a:rPr lang="ja-JP" altLang="en-US" smtClean="0"/>
              <a:pPr/>
              <a:t>‹#›</a:t>
            </a:fld>
            <a:endParaRPr lang="ja-JP" altLang="en-US" dirty="0"/>
          </a:p>
        </p:txBody>
      </p:sp>
      <p:sp>
        <p:nvSpPr>
          <p:cNvPr id="7" name="フッター プレースホルダー 3"/>
          <p:cNvSpPr txBox="1">
            <a:spLocks/>
          </p:cNvSpPr>
          <p:nvPr userDrawn="1"/>
        </p:nvSpPr>
        <p:spPr>
          <a:xfrm>
            <a:off x="4693024" y="6356350"/>
            <a:ext cx="3348317"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600" dirty="0" smtClean="0">
                <a:solidFill>
                  <a:schemeClr val="bg1">
                    <a:lumMod val="50000"/>
                  </a:schemeClr>
                </a:solidFill>
              </a:rPr>
              <a:t>Excellent</a:t>
            </a:r>
            <a:r>
              <a:rPr lang="zh-TW" altLang="en-US" sz="1600" dirty="0" smtClean="0">
                <a:solidFill>
                  <a:schemeClr val="bg1">
                    <a:lumMod val="50000"/>
                  </a:schemeClr>
                </a:solidFill>
              </a:rPr>
              <a:t>　</a:t>
            </a:r>
            <a:r>
              <a:rPr lang="en-US" altLang="zh-TW" sz="1600" dirty="0" smtClean="0">
                <a:solidFill>
                  <a:schemeClr val="bg1">
                    <a:lumMod val="50000"/>
                  </a:schemeClr>
                </a:solidFill>
              </a:rPr>
              <a:t>Clinician </a:t>
            </a:r>
            <a:r>
              <a:rPr lang="ja-JP" altLang="en-US" sz="1600" dirty="0" smtClean="0">
                <a:solidFill>
                  <a:schemeClr val="bg1">
                    <a:lumMod val="50000"/>
                  </a:schemeClr>
                </a:solidFill>
              </a:rPr>
              <a:t>コース</a:t>
            </a:r>
          </a:p>
        </p:txBody>
      </p:sp>
    </p:spTree>
    <p:extLst>
      <p:ext uri="{BB962C8B-B14F-4D97-AF65-F5344CB8AC3E}">
        <p14:creationId xmlns:p14="http://schemas.microsoft.com/office/powerpoint/2010/main" val="164944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78676" y="2027203"/>
            <a:ext cx="9907673" cy="1258608"/>
          </a:xfrm>
        </p:spPr>
        <p:txBody>
          <a:bodyPr>
            <a:normAutofit/>
          </a:bodyPr>
          <a:lstStyle/>
          <a:p>
            <a:r>
              <a:rPr lang="ja-JP" altLang="en-US" sz="4000" dirty="0" smtClean="0"/>
              <a:t>明海大学歯科総合医育成コース認定医制度</a:t>
            </a:r>
            <a:r>
              <a:rPr lang="en-US" altLang="ja-JP" sz="4000" dirty="0" smtClean="0"/>
              <a:t/>
            </a:r>
            <a:br>
              <a:rPr lang="en-US" altLang="ja-JP" sz="4000" dirty="0" smtClean="0"/>
            </a:br>
            <a:r>
              <a:rPr lang="ja-JP" altLang="en-US" sz="4000" dirty="0" smtClean="0"/>
              <a:t>症例発表用テンプレート</a:t>
            </a:r>
            <a:endParaRPr kumimoji="1" lang="ja-JP" altLang="en-US" sz="4000" dirty="0"/>
          </a:p>
        </p:txBody>
      </p:sp>
      <p:sp>
        <p:nvSpPr>
          <p:cNvPr id="6" name="サブタイトル 5"/>
          <p:cNvSpPr>
            <a:spLocks noGrp="1"/>
          </p:cNvSpPr>
          <p:nvPr>
            <p:ph type="subTitle" idx="1"/>
          </p:nvPr>
        </p:nvSpPr>
        <p:spPr/>
        <p:txBody>
          <a:bodyPr/>
          <a:lstStyle/>
          <a:p>
            <a:endParaRPr kumimoji="1" lang="en-US" altLang="ja-JP" dirty="0" smtClean="0"/>
          </a:p>
          <a:p>
            <a:r>
              <a:rPr kumimoji="1" lang="en-US" altLang="ja-JP" dirty="0" smtClean="0"/>
              <a:t>Excellent Clinician </a:t>
            </a:r>
            <a:r>
              <a:rPr kumimoji="1" lang="ja-JP" altLang="en-US" dirty="0" smtClean="0"/>
              <a:t>コース用</a:t>
            </a:r>
            <a:endParaRPr kumimoji="1"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r>
              <a:rPr kumimoji="1" lang="zh-TW" altLang="en-US" smtClean="0"/>
              <a:t>明海大学歯科総合委評価機構　様式４</a:t>
            </a:r>
            <a:endParaRPr kumimoji="1" lang="ja-JP" altLang="en-US"/>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1</a:t>
            </a:fld>
            <a:endParaRPr kumimoji="1" lang="ja-JP" altLang="en-US"/>
          </a:p>
        </p:txBody>
      </p:sp>
    </p:spTree>
    <p:extLst>
      <p:ext uri="{BB962C8B-B14F-4D97-AF65-F5344CB8AC3E}">
        <p14:creationId xmlns:p14="http://schemas.microsoft.com/office/powerpoint/2010/main" val="310008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1"/>
            <a:ext cx="2869315" cy="1052513"/>
          </a:xfrm>
        </p:spPr>
        <p:txBody>
          <a:bodyPr>
            <a:normAutofit/>
          </a:bodyPr>
          <a:lstStyle/>
          <a:p>
            <a:r>
              <a:rPr kumimoji="1"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10</a:t>
            </a:fld>
            <a:endParaRPr kumimoji="1" lang="ja-JP" altLang="en-US"/>
          </a:p>
        </p:txBody>
      </p:sp>
      <p:pic>
        <p:nvPicPr>
          <p:cNvPr id="9"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l="3846" t="14121" r="3959" b="6916"/>
          <a:stretch/>
        </p:blipFill>
        <p:spPr>
          <a:xfrm>
            <a:off x="461215" y="1052512"/>
            <a:ext cx="11342594" cy="5562742"/>
          </a:xfrm>
          <a:prstGeom prst="rect">
            <a:avLst/>
          </a:prstGeom>
        </p:spPr>
      </p:pic>
      <p:sp>
        <p:nvSpPr>
          <p:cNvPr id="4" name="正方形/長方形 3"/>
          <p:cNvSpPr/>
          <p:nvPr/>
        </p:nvSpPr>
        <p:spPr>
          <a:xfrm>
            <a:off x="8202629" y="341590"/>
            <a:ext cx="2948243" cy="369332"/>
          </a:xfrm>
          <a:prstGeom prst="rect">
            <a:avLst/>
          </a:prstGeom>
        </p:spPr>
        <p:txBody>
          <a:bodyPr wrap="none">
            <a:spAutoFit/>
          </a:bodyPr>
          <a:lstStyle/>
          <a:p>
            <a:pPr algn="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a:t>
            </a:r>
            <a:r>
              <a:rPr lang="ja-JP" altLang="en-US" dirty="0" smtClean="0">
                <a:latin typeface="HG丸ｺﾞｼｯｸM-PRO" panose="020F0600000000000000" pitchFamily="50" charset="-128"/>
                <a:ea typeface="HG丸ｺﾞｼｯｸM-PRO" panose="020F0600000000000000" pitchFamily="50" charset="-128"/>
              </a:rPr>
              <a:t>○○日）</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3226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59017" y="0"/>
            <a:ext cx="2869315" cy="1052513"/>
          </a:xfrm>
        </p:spPr>
        <p:txBody>
          <a:bodyPr>
            <a:normAutofit/>
          </a:bodyPr>
          <a:lstStyle/>
          <a:p>
            <a:r>
              <a:rPr kumimoji="1"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11</a:t>
            </a:fld>
            <a:endParaRPr kumimoji="1" lang="ja-JP" altLang="en-US"/>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104" y="1534189"/>
            <a:ext cx="1404322" cy="224691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714" y="1534189"/>
            <a:ext cx="1404322" cy="224691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217" y="2095918"/>
            <a:ext cx="1872429" cy="168518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20" y="2095918"/>
            <a:ext cx="1872429" cy="168518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0494" y="1534189"/>
            <a:ext cx="1404322" cy="224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884" y="2095918"/>
            <a:ext cx="1872429" cy="168518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1379" y="2095918"/>
            <a:ext cx="1872429" cy="168518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175" y="3781104"/>
            <a:ext cx="1404322" cy="224691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3481" y="3781104"/>
            <a:ext cx="1404322" cy="2246915"/>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97787" y="3781104"/>
            <a:ext cx="1872429" cy="1685186"/>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70198" y="3781104"/>
            <a:ext cx="1872429" cy="168518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4869" y="3781104"/>
            <a:ext cx="1404322" cy="2246915"/>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456" y="3781104"/>
            <a:ext cx="1872429" cy="1685186"/>
          </a:xfrm>
          <a:prstGeom prst="rect">
            <a:avLst/>
          </a:prstGeom>
        </p:spPr>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043" y="3781104"/>
            <a:ext cx="1872429" cy="1685186"/>
          </a:xfrm>
          <a:prstGeom prst="rect">
            <a:avLst/>
          </a:prstGeom>
        </p:spPr>
      </p:pic>
      <p:sp>
        <p:nvSpPr>
          <p:cNvPr id="20" name="正方形/長方形 19"/>
          <p:cNvSpPr/>
          <p:nvPr/>
        </p:nvSpPr>
        <p:spPr>
          <a:xfrm>
            <a:off x="7323855" y="478549"/>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21" name="円形吹き出し 20"/>
          <p:cNvSpPr/>
          <p:nvPr/>
        </p:nvSpPr>
        <p:spPr>
          <a:xfrm>
            <a:off x="8638754" y="902957"/>
            <a:ext cx="3304673" cy="879049"/>
          </a:xfrm>
          <a:prstGeom prst="wedgeEllipseCallout">
            <a:avLst>
              <a:gd name="adj1" fmla="val -35881"/>
              <a:gd name="adj2" fmla="val -5150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撮影年月日を記入します。</a:t>
            </a:r>
            <a:endParaRPr kumimoji="1" lang="ja-JP" altLang="en-US" dirty="0">
              <a:solidFill>
                <a:srgbClr val="FF0000"/>
              </a:solidFill>
            </a:endParaRPr>
          </a:p>
        </p:txBody>
      </p:sp>
    </p:spTree>
    <p:extLst>
      <p:ext uri="{BB962C8B-B14F-4D97-AF65-F5344CB8AC3E}">
        <p14:creationId xmlns:p14="http://schemas.microsoft.com/office/powerpoint/2010/main" val="112922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59017" y="0"/>
            <a:ext cx="2869315" cy="1052513"/>
          </a:xfrm>
        </p:spPr>
        <p:txBody>
          <a:bodyPr>
            <a:normAutofit/>
          </a:bodyPr>
          <a:lstStyle/>
          <a:p>
            <a:r>
              <a:rPr kumimoji="1"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12</a:t>
            </a:fld>
            <a:endParaRPr kumimoji="1" lang="ja-JP" altLang="en-US"/>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253" y="1576482"/>
            <a:ext cx="1404322" cy="224691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730" y="1576482"/>
            <a:ext cx="1404322" cy="224691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100" y="2138211"/>
            <a:ext cx="1872429" cy="168518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470" y="2138211"/>
            <a:ext cx="1872429" cy="168518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0776" y="1576482"/>
            <a:ext cx="1404322" cy="224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299" y="2138211"/>
            <a:ext cx="1872429" cy="168518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7929" y="2138211"/>
            <a:ext cx="1872429" cy="168518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07451" y="3813349"/>
            <a:ext cx="1404322" cy="224691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9040" y="3813349"/>
            <a:ext cx="1404322" cy="2246915"/>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10629" y="3813349"/>
            <a:ext cx="1872429" cy="1685186"/>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0327" y="3813349"/>
            <a:ext cx="1872429" cy="168518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05862" y="3813349"/>
            <a:ext cx="1404322" cy="2246915"/>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36166" y="3813349"/>
            <a:ext cx="1872429" cy="1685186"/>
          </a:xfrm>
          <a:prstGeom prst="rect">
            <a:avLst/>
          </a:prstGeom>
        </p:spPr>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6470" y="3813349"/>
            <a:ext cx="1872429" cy="1685186"/>
          </a:xfrm>
          <a:prstGeom prst="rect">
            <a:avLst/>
          </a:prstGeom>
        </p:spPr>
      </p:pic>
      <p:sp>
        <p:nvSpPr>
          <p:cNvPr id="20" name="正方形/長方形 19"/>
          <p:cNvSpPr/>
          <p:nvPr/>
        </p:nvSpPr>
        <p:spPr>
          <a:xfrm>
            <a:off x="7323855" y="478549"/>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4052162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3"/>
          </a:xfrm>
        </p:spPr>
        <p:txBody>
          <a:bodyPr/>
          <a:lstStyle/>
          <a:p>
            <a:r>
              <a:rPr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13</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329573393"/>
              </p:ext>
            </p:extLst>
          </p:nvPr>
        </p:nvGraphicFramePr>
        <p:xfrm>
          <a:off x="254833" y="1094281"/>
          <a:ext cx="11557414" cy="3822497"/>
        </p:xfrm>
        <a:graphic>
          <a:graphicData uri="http://schemas.openxmlformats.org/drawingml/2006/table">
            <a:tbl>
              <a:tblPr firstRow="1" bandRow="1">
                <a:tableStyleId>{5C22544A-7EE6-4342-B048-85BDC9FD1C3A}</a:tableStyleId>
              </a:tblPr>
              <a:tblGrid>
                <a:gridCol w="344774"/>
                <a:gridCol w="318992"/>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tblGrid>
              <a:tr h="510269">
                <a:tc>
                  <a:txBody>
                    <a:bodyPr/>
                    <a:lstStyle/>
                    <a:p>
                      <a:pPr algn="ct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上顎</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動揺</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i="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rowSpan="2">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rowSpan="2">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L</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下顎</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動揺</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 Box 12"/>
          <p:cNvSpPr txBox="1">
            <a:spLocks noChangeArrowheads="1"/>
          </p:cNvSpPr>
          <p:nvPr/>
        </p:nvSpPr>
        <p:spPr bwMode="auto">
          <a:xfrm>
            <a:off x="6892771" y="5206266"/>
            <a:ext cx="4461029" cy="1240980"/>
          </a:xfrm>
          <a:prstGeom prst="rect">
            <a:avLst/>
          </a:prstGeom>
          <a:noFill/>
          <a:ln w="9525">
            <a:noFill/>
            <a:miter lim="800000"/>
            <a:headEnd/>
            <a:tailEnd/>
          </a:ln>
        </p:spPr>
        <p:txBody>
          <a:bodyPr wrap="square" lIns="131698" tIns="65849" rIns="131698" bIns="65849">
            <a:spAutoFit/>
          </a:bodyPr>
          <a:lstStyle/>
          <a:p>
            <a:pPr algn="r"/>
            <a:r>
              <a:rPr lang="en-US" altLang="ja-JP" sz="1600" dirty="0" smtClean="0">
                <a:latin typeface="HG丸ｺﾞｼｯｸM-PRO" pitchFamily="49" charset="-128"/>
                <a:ea typeface="HG丸ｺﾞｼｯｸM-PRO" pitchFamily="49" charset="-128"/>
              </a:rPr>
              <a:t>Bleeding</a:t>
            </a:r>
            <a:r>
              <a:rPr lang="ja-JP" altLang="en-US" sz="1600" dirty="0">
                <a:latin typeface="HG丸ｺﾞｼｯｸM-PRO" pitchFamily="49" charset="-128"/>
                <a:ea typeface="HG丸ｺﾞｼｯｸM-PRO" pitchFamily="49" charset="-128"/>
              </a:rPr>
              <a:t> </a:t>
            </a:r>
            <a:r>
              <a:rPr lang="en-US" altLang="ja-JP" sz="1600" dirty="0" smtClean="0">
                <a:latin typeface="HG丸ｺﾞｼｯｸM-PRO" pitchFamily="49" charset="-128"/>
                <a:ea typeface="HG丸ｺﾞｼｯｸM-PRO" pitchFamily="49" charset="-128"/>
              </a:rPr>
              <a:t>On</a:t>
            </a:r>
            <a:r>
              <a:rPr lang="ja-JP" altLang="en-US" sz="1600" dirty="0">
                <a:latin typeface="HG丸ｺﾞｼｯｸM-PRO" pitchFamily="49" charset="-128"/>
                <a:ea typeface="HG丸ｺﾞｼｯｸM-PRO" pitchFamily="49" charset="-128"/>
              </a:rPr>
              <a:t> </a:t>
            </a:r>
            <a:r>
              <a:rPr lang="en-US" altLang="ja-JP" sz="1600" dirty="0" smtClean="0">
                <a:latin typeface="HG丸ｺﾞｼｯｸM-PRO" pitchFamily="49" charset="-128"/>
                <a:ea typeface="HG丸ｺﾞｼｯｸM-PRO" pitchFamily="49" charset="-128"/>
              </a:rPr>
              <a:t>Probing</a:t>
            </a:r>
            <a:r>
              <a:rPr lang="ja-JP" altLang="en-US" sz="1600" dirty="0">
                <a:latin typeface="HG丸ｺﾞｼｯｸM-PRO" pitchFamily="49" charset="-128"/>
                <a:ea typeface="HG丸ｺﾞｼｯｸM-PRO" pitchFamily="49" charset="-128"/>
              </a:rPr>
              <a:t> </a:t>
            </a:r>
            <a:r>
              <a:rPr lang="ja-JP" altLang="en-US" sz="1600" dirty="0" smtClean="0">
                <a:latin typeface="HG丸ｺﾞｼｯｸM-PRO" pitchFamily="49" charset="-128"/>
                <a:ea typeface="HG丸ｺﾞｼｯｸM-PRO" pitchFamily="49" charset="-128"/>
              </a:rPr>
              <a:t>（赤）</a:t>
            </a:r>
            <a:endParaRPr lang="en-US" altLang="ja-JP" sz="1600" dirty="0" smtClean="0">
              <a:latin typeface="HG丸ｺﾞｼｯｸM-PRO" pitchFamily="49" charset="-128"/>
              <a:ea typeface="HG丸ｺﾞｼｯｸM-PRO" pitchFamily="49" charset="-128"/>
            </a:endParaRPr>
          </a:p>
          <a:p>
            <a:pPr algn="r"/>
            <a:r>
              <a:rPr lang="en-US" altLang="ja-JP" sz="1600" dirty="0">
                <a:latin typeface="HG丸ｺﾞｼｯｸM-PRO" pitchFamily="49" charset="-128"/>
                <a:ea typeface="HG丸ｺﾞｼｯｸM-PRO" pitchFamily="49" charset="-128"/>
              </a:rPr>
              <a:t>BOP</a:t>
            </a:r>
            <a:r>
              <a:rPr lang="ja-JP" altLang="en-US" sz="1600" dirty="0">
                <a:latin typeface="HG丸ｺﾞｼｯｸM-PRO" pitchFamily="49" charset="-128"/>
                <a:ea typeface="HG丸ｺﾞｼｯｸM-PRO" pitchFamily="49" charset="-128"/>
              </a:rPr>
              <a:t>率　○○</a:t>
            </a:r>
            <a:r>
              <a:rPr lang="en-US" altLang="ja-JP" sz="1600" dirty="0">
                <a:latin typeface="HG丸ｺﾞｼｯｸM-PRO" pitchFamily="49" charset="-128"/>
                <a:ea typeface="HG丸ｺﾞｼｯｸM-PRO" pitchFamily="49" charset="-128"/>
              </a:rPr>
              <a:t>.</a:t>
            </a:r>
            <a:r>
              <a:rPr lang="ja-JP" altLang="en-US" sz="1600" dirty="0" smtClean="0">
                <a:latin typeface="HG丸ｺﾞｼｯｸM-PRO" pitchFamily="49" charset="-128"/>
                <a:ea typeface="HG丸ｺﾞｼｯｸM-PRO" pitchFamily="49" charset="-128"/>
              </a:rPr>
              <a:t>○％</a:t>
            </a:r>
            <a:endParaRPr lang="en-US" altLang="ja-JP" sz="1600" dirty="0" smtClean="0">
              <a:latin typeface="HG丸ｺﾞｼｯｸM-PRO" pitchFamily="49" charset="-128"/>
              <a:ea typeface="HG丸ｺﾞｼｯｸM-PRO" pitchFamily="49" charset="-128"/>
            </a:endParaRPr>
          </a:p>
          <a:p>
            <a:pPr algn="r"/>
            <a:r>
              <a:rPr lang="ja-JP" altLang="en-US" sz="1600" dirty="0">
                <a:latin typeface="HG丸ｺﾞｼｯｸM-PRO" pitchFamily="50" charset="-128"/>
                <a:ea typeface="HG丸ｺﾞｼｯｸM-PRO" pitchFamily="50" charset="-128"/>
              </a:rPr>
              <a:t>４㎜以上の歯周ポケット　○○</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a:t>
            </a:r>
            <a:endParaRPr lang="ja-JP" altLang="en-US" sz="1600" dirty="0">
              <a:latin typeface="HG丸ｺﾞｼｯｸM-PRO" pitchFamily="49" charset="-128"/>
              <a:ea typeface="HG丸ｺﾞｼｯｸM-PRO" pitchFamily="49" charset="-128"/>
            </a:endParaRPr>
          </a:p>
          <a:p>
            <a:pPr algn="r"/>
            <a:r>
              <a:rPr lang="ja-JP" altLang="en-US" sz="2400" dirty="0">
                <a:latin typeface="HG丸ｺﾞｼｯｸM-PRO" pitchFamily="49" charset="-128"/>
                <a:ea typeface="HG丸ｺﾞｼｯｸM-PRO" pitchFamily="49" charset="-128"/>
              </a:rPr>
              <a:t>　</a:t>
            </a:r>
          </a:p>
        </p:txBody>
      </p:sp>
      <p:sp>
        <p:nvSpPr>
          <p:cNvPr id="9" name="テキスト ボックス 8"/>
          <p:cNvSpPr txBox="1"/>
          <p:nvPr/>
        </p:nvSpPr>
        <p:spPr>
          <a:xfrm>
            <a:off x="838200" y="5206266"/>
            <a:ext cx="4977598" cy="849465"/>
          </a:xfrm>
          <a:prstGeom prst="rect">
            <a:avLst/>
          </a:prstGeom>
          <a:noFill/>
        </p:spPr>
        <p:txBody>
          <a:bodyPr wrap="square" lIns="109730" tIns="54865" rIns="109730" bIns="54865" rtlCol="0">
            <a:spAutoFit/>
          </a:bodyPr>
          <a:lstStyle/>
          <a:p>
            <a:r>
              <a:rPr lang="en-US" altLang="ja-JP" sz="1600" dirty="0">
                <a:latin typeface="HG丸ｺﾞｼｯｸM-PRO" pitchFamily="50" charset="-128"/>
                <a:ea typeface="HG丸ｺﾞｼｯｸM-PRO" pitchFamily="50" charset="-128"/>
              </a:rPr>
              <a:t>PPD</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Probing Pocket </a:t>
            </a:r>
            <a:r>
              <a:rPr lang="en-US" altLang="ja-JP" sz="1600" dirty="0" smtClean="0">
                <a:latin typeface="HG丸ｺﾞｼｯｸM-PRO" pitchFamily="50" charset="-128"/>
                <a:ea typeface="HG丸ｺﾞｼｯｸM-PRO" pitchFamily="50" charset="-128"/>
              </a:rPr>
              <a:t>Depth</a:t>
            </a:r>
            <a:r>
              <a:rPr lang="ja-JP" altLang="en-US" sz="1600" dirty="0" smtClean="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mm</a:t>
            </a:r>
            <a:r>
              <a:rPr lang="ja-JP" altLang="en-US"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r>
              <a:rPr lang="en-US" altLang="ja-JP" sz="1600" dirty="0">
                <a:latin typeface="HG丸ｺﾞｼｯｸM-PRO" pitchFamily="50" charset="-128"/>
                <a:ea typeface="HG丸ｺﾞｼｯｸM-PRO" pitchFamily="50" charset="-128"/>
              </a:rPr>
              <a:t>B</a:t>
            </a:r>
            <a:r>
              <a:rPr lang="ja-JP" altLang="en-US" sz="1600" dirty="0">
                <a:latin typeface="HG丸ｺﾞｼｯｸM-PRO" pitchFamily="50" charset="-128"/>
                <a:ea typeface="HG丸ｺﾞｼｯｸM-PRO" pitchFamily="50" charset="-128"/>
              </a:rPr>
              <a:t>：頬側　</a:t>
            </a:r>
            <a:r>
              <a:rPr lang="en-US" altLang="ja-JP" sz="1600" dirty="0">
                <a:latin typeface="HG丸ｺﾞｼｯｸM-PRO" pitchFamily="50" charset="-128"/>
                <a:ea typeface="HG丸ｺﾞｼｯｸM-PRO" pitchFamily="50" charset="-128"/>
              </a:rPr>
              <a:t>P</a:t>
            </a:r>
            <a:r>
              <a:rPr lang="ja-JP" altLang="en-US" sz="1600" dirty="0">
                <a:latin typeface="HG丸ｺﾞｼｯｸM-PRO" pitchFamily="50" charset="-128"/>
                <a:ea typeface="HG丸ｺﾞｼｯｸM-PRO" pitchFamily="50" charset="-128"/>
              </a:rPr>
              <a:t>：口蓋側　</a:t>
            </a:r>
            <a:r>
              <a:rPr lang="en-US" altLang="ja-JP" sz="1600" dirty="0">
                <a:latin typeface="HG丸ｺﾞｼｯｸM-PRO" pitchFamily="50" charset="-128"/>
                <a:ea typeface="HG丸ｺﾞｼｯｸM-PRO" pitchFamily="50" charset="-128"/>
              </a:rPr>
              <a:t>L</a:t>
            </a:r>
            <a:r>
              <a:rPr lang="ja-JP" altLang="en-US" sz="1600" dirty="0">
                <a:latin typeface="HG丸ｺﾞｼｯｸM-PRO" pitchFamily="50" charset="-128"/>
                <a:ea typeface="HG丸ｺﾞｼｯｸM-PRO" pitchFamily="50" charset="-128"/>
              </a:rPr>
              <a:t>：舌側</a:t>
            </a:r>
          </a:p>
          <a:p>
            <a:r>
              <a:rPr lang="ja-JP" altLang="en-US" sz="1600" dirty="0">
                <a:latin typeface="HG丸ｺﾞｼｯｸM-PRO" pitchFamily="50" charset="-128"/>
                <a:ea typeface="HG丸ｺﾞｼｯｸM-PRO" pitchFamily="50" charset="-128"/>
              </a:rPr>
              <a:t>動揺：</a:t>
            </a:r>
            <a:r>
              <a:rPr lang="en-US" altLang="ja-JP" sz="1600" dirty="0">
                <a:latin typeface="HG丸ｺﾞｼｯｸM-PRO" pitchFamily="50" charset="-128"/>
                <a:ea typeface="HG丸ｺﾞｼｯｸM-PRO" pitchFamily="50" charset="-128"/>
              </a:rPr>
              <a:t>Miller</a:t>
            </a:r>
            <a:r>
              <a:rPr lang="ja-JP" altLang="en-US" sz="1600" dirty="0">
                <a:latin typeface="HG丸ｺﾞｼｯｸM-PRO" pitchFamily="50" charset="-128"/>
                <a:ea typeface="HG丸ｺﾞｼｯｸM-PRO" pitchFamily="50" charset="-128"/>
              </a:rPr>
              <a:t>の分類 （度</a:t>
            </a:r>
            <a:r>
              <a:rPr lang="ja-JP" altLang="en-US" sz="1600" dirty="0" smtClean="0">
                <a:latin typeface="HG丸ｺﾞｼｯｸM-PRO" pitchFamily="50" charset="-128"/>
                <a:ea typeface="HG丸ｺﾞｼｯｸM-PRO" pitchFamily="50" charset="-128"/>
              </a:rPr>
              <a:t>）</a:t>
            </a:r>
            <a:endParaRPr lang="ja-JP" altLang="en-US" sz="1600" dirty="0">
              <a:latin typeface="HG丸ｺﾞｼｯｸM-PRO" pitchFamily="50" charset="-128"/>
              <a:ea typeface="HG丸ｺﾞｼｯｸM-PRO" pitchFamily="50" charset="-128"/>
            </a:endParaRPr>
          </a:p>
        </p:txBody>
      </p:sp>
      <p:sp>
        <p:nvSpPr>
          <p:cNvPr id="5" name="正方形/長方形 4"/>
          <p:cNvSpPr/>
          <p:nvPr/>
        </p:nvSpPr>
        <p:spPr>
          <a:xfrm>
            <a:off x="8405557" y="45072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77394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3"/>
          </a:xfrm>
        </p:spPr>
        <p:txBody>
          <a:bodyPr/>
          <a:lstStyle/>
          <a:p>
            <a:r>
              <a:rPr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14</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329573393"/>
              </p:ext>
            </p:extLst>
          </p:nvPr>
        </p:nvGraphicFramePr>
        <p:xfrm>
          <a:off x="254833" y="1094281"/>
          <a:ext cx="11557414" cy="3822497"/>
        </p:xfrm>
        <a:graphic>
          <a:graphicData uri="http://schemas.openxmlformats.org/drawingml/2006/table">
            <a:tbl>
              <a:tblPr firstRow="1" bandRow="1">
                <a:tableStyleId>{5C22544A-7EE6-4342-B048-85BDC9FD1C3A}</a:tableStyleId>
              </a:tblPr>
              <a:tblGrid>
                <a:gridCol w="344774"/>
                <a:gridCol w="318992"/>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tblGrid>
              <a:tr h="510269">
                <a:tc>
                  <a:txBody>
                    <a:bodyPr/>
                    <a:lstStyle/>
                    <a:p>
                      <a:pPr algn="ct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上顎</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動揺</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i="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rowSpan="2">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rowSpan="2">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L</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下顎</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動揺</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 Box 12"/>
          <p:cNvSpPr txBox="1">
            <a:spLocks noChangeArrowheads="1"/>
          </p:cNvSpPr>
          <p:nvPr/>
        </p:nvSpPr>
        <p:spPr bwMode="auto">
          <a:xfrm>
            <a:off x="6892771" y="5206266"/>
            <a:ext cx="4461029" cy="1240980"/>
          </a:xfrm>
          <a:prstGeom prst="rect">
            <a:avLst/>
          </a:prstGeom>
          <a:noFill/>
          <a:ln w="9525">
            <a:noFill/>
            <a:miter lim="800000"/>
            <a:headEnd/>
            <a:tailEnd/>
          </a:ln>
        </p:spPr>
        <p:txBody>
          <a:bodyPr wrap="square" lIns="131698" tIns="65849" rIns="131698" bIns="65849">
            <a:spAutoFit/>
          </a:bodyPr>
          <a:lstStyle/>
          <a:p>
            <a:pPr algn="r"/>
            <a:r>
              <a:rPr lang="en-US" altLang="ja-JP" sz="1600" dirty="0" smtClean="0">
                <a:latin typeface="HG丸ｺﾞｼｯｸM-PRO" pitchFamily="49" charset="-128"/>
                <a:ea typeface="HG丸ｺﾞｼｯｸM-PRO" pitchFamily="49" charset="-128"/>
              </a:rPr>
              <a:t>Bleeding</a:t>
            </a:r>
            <a:r>
              <a:rPr lang="ja-JP" altLang="en-US" sz="1600" dirty="0">
                <a:latin typeface="HG丸ｺﾞｼｯｸM-PRO" pitchFamily="49" charset="-128"/>
                <a:ea typeface="HG丸ｺﾞｼｯｸM-PRO" pitchFamily="49" charset="-128"/>
              </a:rPr>
              <a:t> </a:t>
            </a:r>
            <a:r>
              <a:rPr lang="en-US" altLang="ja-JP" sz="1600" dirty="0" smtClean="0">
                <a:latin typeface="HG丸ｺﾞｼｯｸM-PRO" pitchFamily="49" charset="-128"/>
                <a:ea typeface="HG丸ｺﾞｼｯｸM-PRO" pitchFamily="49" charset="-128"/>
              </a:rPr>
              <a:t>On</a:t>
            </a:r>
            <a:r>
              <a:rPr lang="ja-JP" altLang="en-US" sz="1600" dirty="0">
                <a:latin typeface="HG丸ｺﾞｼｯｸM-PRO" pitchFamily="49" charset="-128"/>
                <a:ea typeface="HG丸ｺﾞｼｯｸM-PRO" pitchFamily="49" charset="-128"/>
              </a:rPr>
              <a:t> </a:t>
            </a:r>
            <a:r>
              <a:rPr lang="en-US" altLang="ja-JP" sz="1600" dirty="0" smtClean="0">
                <a:latin typeface="HG丸ｺﾞｼｯｸM-PRO" pitchFamily="49" charset="-128"/>
                <a:ea typeface="HG丸ｺﾞｼｯｸM-PRO" pitchFamily="49" charset="-128"/>
              </a:rPr>
              <a:t>Probing</a:t>
            </a:r>
            <a:r>
              <a:rPr lang="ja-JP" altLang="en-US" sz="1600" dirty="0">
                <a:latin typeface="HG丸ｺﾞｼｯｸM-PRO" pitchFamily="49" charset="-128"/>
                <a:ea typeface="HG丸ｺﾞｼｯｸM-PRO" pitchFamily="49" charset="-128"/>
              </a:rPr>
              <a:t> </a:t>
            </a:r>
            <a:r>
              <a:rPr lang="ja-JP" altLang="en-US" sz="1600" dirty="0" smtClean="0">
                <a:latin typeface="HG丸ｺﾞｼｯｸM-PRO" pitchFamily="49" charset="-128"/>
                <a:ea typeface="HG丸ｺﾞｼｯｸM-PRO" pitchFamily="49" charset="-128"/>
              </a:rPr>
              <a:t>（赤）</a:t>
            </a:r>
            <a:endParaRPr lang="en-US" altLang="ja-JP" sz="1600" dirty="0" smtClean="0">
              <a:latin typeface="HG丸ｺﾞｼｯｸM-PRO" pitchFamily="49" charset="-128"/>
              <a:ea typeface="HG丸ｺﾞｼｯｸM-PRO" pitchFamily="49" charset="-128"/>
            </a:endParaRPr>
          </a:p>
          <a:p>
            <a:pPr algn="r"/>
            <a:r>
              <a:rPr lang="en-US" altLang="ja-JP" sz="1600" dirty="0">
                <a:latin typeface="HG丸ｺﾞｼｯｸM-PRO" pitchFamily="49" charset="-128"/>
                <a:ea typeface="HG丸ｺﾞｼｯｸM-PRO" pitchFamily="49" charset="-128"/>
              </a:rPr>
              <a:t>BOP</a:t>
            </a:r>
            <a:r>
              <a:rPr lang="ja-JP" altLang="en-US" sz="1600" dirty="0">
                <a:latin typeface="HG丸ｺﾞｼｯｸM-PRO" pitchFamily="49" charset="-128"/>
                <a:ea typeface="HG丸ｺﾞｼｯｸM-PRO" pitchFamily="49" charset="-128"/>
              </a:rPr>
              <a:t>率　○○</a:t>
            </a:r>
            <a:r>
              <a:rPr lang="en-US" altLang="ja-JP" sz="1600" dirty="0">
                <a:latin typeface="HG丸ｺﾞｼｯｸM-PRO" pitchFamily="49" charset="-128"/>
                <a:ea typeface="HG丸ｺﾞｼｯｸM-PRO" pitchFamily="49" charset="-128"/>
              </a:rPr>
              <a:t>.</a:t>
            </a:r>
            <a:r>
              <a:rPr lang="ja-JP" altLang="en-US" sz="1600" dirty="0" smtClean="0">
                <a:latin typeface="HG丸ｺﾞｼｯｸM-PRO" pitchFamily="49" charset="-128"/>
                <a:ea typeface="HG丸ｺﾞｼｯｸM-PRO" pitchFamily="49" charset="-128"/>
              </a:rPr>
              <a:t>○％</a:t>
            </a:r>
            <a:endParaRPr lang="en-US" altLang="ja-JP" sz="1600" dirty="0" smtClean="0">
              <a:latin typeface="HG丸ｺﾞｼｯｸM-PRO" pitchFamily="49" charset="-128"/>
              <a:ea typeface="HG丸ｺﾞｼｯｸM-PRO" pitchFamily="49" charset="-128"/>
            </a:endParaRPr>
          </a:p>
          <a:p>
            <a:pPr algn="r"/>
            <a:r>
              <a:rPr lang="ja-JP" altLang="en-US" sz="1600" dirty="0">
                <a:latin typeface="HG丸ｺﾞｼｯｸM-PRO" pitchFamily="50" charset="-128"/>
                <a:ea typeface="HG丸ｺﾞｼｯｸM-PRO" pitchFamily="50" charset="-128"/>
              </a:rPr>
              <a:t>４㎜以上の歯周ポケット　○○</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a:t>
            </a:r>
            <a:endParaRPr lang="ja-JP" altLang="en-US" sz="1600" dirty="0">
              <a:latin typeface="HG丸ｺﾞｼｯｸM-PRO" pitchFamily="49" charset="-128"/>
              <a:ea typeface="HG丸ｺﾞｼｯｸM-PRO" pitchFamily="49" charset="-128"/>
            </a:endParaRPr>
          </a:p>
          <a:p>
            <a:pPr algn="r"/>
            <a:r>
              <a:rPr lang="ja-JP" altLang="en-US" sz="2400" dirty="0">
                <a:latin typeface="HG丸ｺﾞｼｯｸM-PRO" pitchFamily="49" charset="-128"/>
                <a:ea typeface="HG丸ｺﾞｼｯｸM-PRO" pitchFamily="49" charset="-128"/>
              </a:rPr>
              <a:t>　</a:t>
            </a:r>
          </a:p>
        </p:txBody>
      </p:sp>
      <p:sp>
        <p:nvSpPr>
          <p:cNvPr id="9" name="テキスト ボックス 8"/>
          <p:cNvSpPr txBox="1"/>
          <p:nvPr/>
        </p:nvSpPr>
        <p:spPr>
          <a:xfrm>
            <a:off x="838200" y="5206266"/>
            <a:ext cx="4977598" cy="849465"/>
          </a:xfrm>
          <a:prstGeom prst="rect">
            <a:avLst/>
          </a:prstGeom>
          <a:noFill/>
        </p:spPr>
        <p:txBody>
          <a:bodyPr wrap="square" lIns="109730" tIns="54865" rIns="109730" bIns="54865" rtlCol="0">
            <a:spAutoFit/>
          </a:bodyPr>
          <a:lstStyle/>
          <a:p>
            <a:r>
              <a:rPr lang="en-US" altLang="ja-JP" sz="1600" dirty="0">
                <a:latin typeface="HG丸ｺﾞｼｯｸM-PRO" pitchFamily="50" charset="-128"/>
                <a:ea typeface="HG丸ｺﾞｼｯｸM-PRO" pitchFamily="50" charset="-128"/>
              </a:rPr>
              <a:t>PPD</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Probing Pocket </a:t>
            </a:r>
            <a:r>
              <a:rPr lang="en-US" altLang="ja-JP" sz="1600" dirty="0" smtClean="0">
                <a:latin typeface="HG丸ｺﾞｼｯｸM-PRO" pitchFamily="50" charset="-128"/>
                <a:ea typeface="HG丸ｺﾞｼｯｸM-PRO" pitchFamily="50" charset="-128"/>
              </a:rPr>
              <a:t>Depth</a:t>
            </a:r>
            <a:r>
              <a:rPr lang="ja-JP" altLang="en-US" sz="1600" dirty="0" smtClean="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mm</a:t>
            </a:r>
            <a:r>
              <a:rPr lang="ja-JP" altLang="en-US"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r>
              <a:rPr lang="en-US" altLang="ja-JP" sz="1600" dirty="0">
                <a:latin typeface="HG丸ｺﾞｼｯｸM-PRO" pitchFamily="50" charset="-128"/>
                <a:ea typeface="HG丸ｺﾞｼｯｸM-PRO" pitchFamily="50" charset="-128"/>
              </a:rPr>
              <a:t>B</a:t>
            </a:r>
            <a:r>
              <a:rPr lang="ja-JP" altLang="en-US" sz="1600" dirty="0">
                <a:latin typeface="HG丸ｺﾞｼｯｸM-PRO" pitchFamily="50" charset="-128"/>
                <a:ea typeface="HG丸ｺﾞｼｯｸM-PRO" pitchFamily="50" charset="-128"/>
              </a:rPr>
              <a:t>：頬側　</a:t>
            </a:r>
            <a:r>
              <a:rPr lang="en-US" altLang="ja-JP" sz="1600" dirty="0">
                <a:latin typeface="HG丸ｺﾞｼｯｸM-PRO" pitchFamily="50" charset="-128"/>
                <a:ea typeface="HG丸ｺﾞｼｯｸM-PRO" pitchFamily="50" charset="-128"/>
              </a:rPr>
              <a:t>P</a:t>
            </a:r>
            <a:r>
              <a:rPr lang="ja-JP" altLang="en-US" sz="1600" dirty="0">
                <a:latin typeface="HG丸ｺﾞｼｯｸM-PRO" pitchFamily="50" charset="-128"/>
                <a:ea typeface="HG丸ｺﾞｼｯｸM-PRO" pitchFamily="50" charset="-128"/>
              </a:rPr>
              <a:t>：口蓋側　</a:t>
            </a:r>
            <a:r>
              <a:rPr lang="en-US" altLang="ja-JP" sz="1600" dirty="0">
                <a:latin typeface="HG丸ｺﾞｼｯｸM-PRO" pitchFamily="50" charset="-128"/>
                <a:ea typeface="HG丸ｺﾞｼｯｸM-PRO" pitchFamily="50" charset="-128"/>
              </a:rPr>
              <a:t>L</a:t>
            </a:r>
            <a:r>
              <a:rPr lang="ja-JP" altLang="en-US" sz="1600" dirty="0">
                <a:latin typeface="HG丸ｺﾞｼｯｸM-PRO" pitchFamily="50" charset="-128"/>
                <a:ea typeface="HG丸ｺﾞｼｯｸM-PRO" pitchFamily="50" charset="-128"/>
              </a:rPr>
              <a:t>：舌側</a:t>
            </a:r>
          </a:p>
          <a:p>
            <a:r>
              <a:rPr lang="ja-JP" altLang="en-US" sz="1600" dirty="0">
                <a:latin typeface="HG丸ｺﾞｼｯｸM-PRO" pitchFamily="50" charset="-128"/>
                <a:ea typeface="HG丸ｺﾞｼｯｸM-PRO" pitchFamily="50" charset="-128"/>
              </a:rPr>
              <a:t>動揺：</a:t>
            </a:r>
            <a:r>
              <a:rPr lang="en-US" altLang="ja-JP" sz="1600" dirty="0">
                <a:latin typeface="HG丸ｺﾞｼｯｸM-PRO" pitchFamily="50" charset="-128"/>
                <a:ea typeface="HG丸ｺﾞｼｯｸM-PRO" pitchFamily="50" charset="-128"/>
              </a:rPr>
              <a:t>Miller</a:t>
            </a:r>
            <a:r>
              <a:rPr lang="ja-JP" altLang="en-US" sz="1600" dirty="0">
                <a:latin typeface="HG丸ｺﾞｼｯｸM-PRO" pitchFamily="50" charset="-128"/>
                <a:ea typeface="HG丸ｺﾞｼｯｸM-PRO" pitchFamily="50" charset="-128"/>
              </a:rPr>
              <a:t>の分類 （度</a:t>
            </a:r>
            <a:r>
              <a:rPr lang="ja-JP" altLang="en-US" sz="1600" dirty="0" smtClean="0">
                <a:latin typeface="HG丸ｺﾞｼｯｸM-PRO" pitchFamily="50" charset="-128"/>
                <a:ea typeface="HG丸ｺﾞｼｯｸM-PRO" pitchFamily="50" charset="-128"/>
              </a:rPr>
              <a:t>）</a:t>
            </a:r>
            <a:endParaRPr lang="ja-JP" altLang="en-US" sz="1600" dirty="0">
              <a:latin typeface="HG丸ｺﾞｼｯｸM-PRO" pitchFamily="50" charset="-128"/>
              <a:ea typeface="HG丸ｺﾞｼｯｸM-PRO" pitchFamily="50" charset="-128"/>
            </a:endParaRPr>
          </a:p>
        </p:txBody>
      </p:sp>
      <p:sp>
        <p:nvSpPr>
          <p:cNvPr id="5" name="正方形/長方形 4"/>
          <p:cNvSpPr/>
          <p:nvPr/>
        </p:nvSpPr>
        <p:spPr>
          <a:xfrm>
            <a:off x="8405557" y="45072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8" name="円形吹き出し 7"/>
          <p:cNvSpPr/>
          <p:nvPr/>
        </p:nvSpPr>
        <p:spPr>
          <a:xfrm>
            <a:off x="6958263" y="831247"/>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撮影年月日を記入します。</a:t>
            </a:r>
            <a:endParaRPr kumimoji="1" lang="ja-JP" altLang="en-US" dirty="0">
              <a:solidFill>
                <a:srgbClr val="FF0000"/>
              </a:solidFill>
            </a:endParaRPr>
          </a:p>
        </p:txBody>
      </p:sp>
      <p:sp>
        <p:nvSpPr>
          <p:cNvPr id="10" name="円形吹き出し 9"/>
          <p:cNvSpPr/>
          <p:nvPr/>
        </p:nvSpPr>
        <p:spPr>
          <a:xfrm>
            <a:off x="22326" y="0"/>
            <a:ext cx="4036327" cy="1197257"/>
          </a:xfrm>
          <a:prstGeom prst="wedgeEllipseCallout">
            <a:avLst>
              <a:gd name="adj1" fmla="val -21318"/>
              <a:gd name="adj2" fmla="val 1309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ポケット深さを記入、プロービング時の出血を認めた時には赤字で記載する</a:t>
            </a:r>
            <a:endParaRPr kumimoji="1" lang="ja-JP" altLang="en-US" dirty="0">
              <a:solidFill>
                <a:srgbClr val="FF0000"/>
              </a:solidFill>
            </a:endParaRPr>
          </a:p>
        </p:txBody>
      </p:sp>
    </p:spTree>
    <p:extLst>
      <p:ext uri="{BB962C8B-B14F-4D97-AF65-F5344CB8AC3E}">
        <p14:creationId xmlns:p14="http://schemas.microsoft.com/office/powerpoint/2010/main" val="300826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a:t>
            </a:r>
            <a:r>
              <a:rPr lang="ja-JP" altLang="en-US" dirty="0" smtClean="0"/>
              <a:t>検査</a:t>
            </a:r>
            <a:endParaRPr kumimoji="1" lang="ja-JP" altLang="en-US" dirty="0"/>
          </a:p>
        </p:txBody>
      </p:sp>
      <p:sp>
        <p:nvSpPr>
          <p:cNvPr id="5" name="コンテンツ プレースホルダー 4"/>
          <p:cNvSpPr>
            <a:spLocks noGrp="1"/>
          </p:cNvSpPr>
          <p:nvPr>
            <p:ph idx="1"/>
          </p:nvPr>
        </p:nvSpPr>
        <p:spPr>
          <a:xfrm>
            <a:off x="876303" y="1070705"/>
            <a:ext cx="4804970" cy="5303837"/>
          </a:xfrm>
        </p:spPr>
        <p:txBody>
          <a:bodyPr/>
          <a:lstStyle/>
          <a:p>
            <a:r>
              <a:rPr lang="ja-JP" altLang="en-US" dirty="0" smtClean="0"/>
              <a:t>検査</a:t>
            </a:r>
            <a:r>
              <a:rPr lang="ja-JP" altLang="en-US" dirty="0"/>
              <a:t>時</a:t>
            </a:r>
            <a:r>
              <a:rPr lang="ja-JP" altLang="en-US" dirty="0" smtClean="0"/>
              <a:t>の写真を入れる</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15</a:t>
            </a:fld>
            <a:endParaRPr kumimoji="1" lang="ja-JP" altLang="en-US"/>
          </a:p>
        </p:txBody>
      </p:sp>
      <p:sp>
        <p:nvSpPr>
          <p:cNvPr id="4" name="テキスト ボックス 3"/>
          <p:cNvSpPr txBox="1"/>
          <p:nvPr/>
        </p:nvSpPr>
        <p:spPr>
          <a:xfrm>
            <a:off x="6132513" y="1070705"/>
            <a:ext cx="5256212" cy="58477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検査</a:t>
            </a:r>
            <a:r>
              <a:rPr kumimoji="1" lang="en-US" altLang="ja-JP" sz="3200" dirty="0" smtClean="0">
                <a:latin typeface="HG丸ｺﾞｼｯｸM-PRO" panose="020F0600000000000000" pitchFamily="50" charset="-128"/>
                <a:ea typeface="HG丸ｺﾞｼｯｸM-PRO" panose="020F0600000000000000" pitchFamily="50" charset="-128"/>
              </a:rPr>
              <a:t>7</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4299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4713" y="0"/>
            <a:ext cx="10515600" cy="1052513"/>
          </a:xfrm>
        </p:spPr>
        <p:txBody>
          <a:bodyPr/>
          <a:lstStyle/>
          <a:p>
            <a:r>
              <a:rPr kumimoji="1" lang="ja-JP" altLang="en-US" dirty="0" smtClean="0"/>
              <a:t>診　　断</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16</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747799172"/>
              </p:ext>
            </p:extLst>
          </p:nvPr>
        </p:nvGraphicFramePr>
        <p:xfrm>
          <a:off x="1377846" y="1126964"/>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10722239"/>
              </p:ext>
            </p:extLst>
          </p:nvPr>
        </p:nvGraphicFramePr>
        <p:xfrm>
          <a:off x="1377846" y="2187200"/>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83016875"/>
              </p:ext>
            </p:extLst>
          </p:nvPr>
        </p:nvGraphicFramePr>
        <p:xfrm>
          <a:off x="1377846" y="3247436"/>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6702717"/>
              </p:ext>
            </p:extLst>
          </p:nvPr>
        </p:nvGraphicFramePr>
        <p:xfrm>
          <a:off x="1377846" y="4307672"/>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sp>
        <p:nvSpPr>
          <p:cNvPr id="8" name="テキスト ボックス 7"/>
          <p:cNvSpPr txBox="1"/>
          <p:nvPr/>
        </p:nvSpPr>
        <p:spPr>
          <a:xfrm>
            <a:off x="6564443" y="724039"/>
            <a:ext cx="4092314" cy="5632311"/>
          </a:xfrm>
          <a:prstGeom prst="rect">
            <a:avLst/>
          </a:prstGeom>
          <a:noFill/>
        </p:spPr>
        <p:txBody>
          <a:bodyPr wrap="square" rtlCol="0">
            <a:spAutoFit/>
          </a:bodyPr>
          <a:lstStyle/>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欠損</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慢性歯周炎</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う</a:t>
            </a:r>
            <a:r>
              <a:rPr lang="ja-JP" altLang="en-US" sz="3600" dirty="0">
                <a:latin typeface="HG丸ｺﾞｼｯｸM-PRO" panose="020F0600000000000000" pitchFamily="50" charset="-128"/>
                <a:ea typeface="HG丸ｺﾞｼｯｸM-PRO" panose="020F0600000000000000" pitchFamily="50" charset="-128"/>
              </a:rPr>
              <a:t>蝕症</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dirty="0" smtClean="0">
                <a:latin typeface="HG丸ｺﾞｼｯｸM-PRO" panose="020F0600000000000000" pitchFamily="50" charset="-128"/>
                <a:ea typeface="HG丸ｺﾞｼｯｸM-PRO" panose="020F0600000000000000" pitchFamily="50" charset="-128"/>
              </a:rPr>
              <a:t>慢性根尖性歯周炎</a:t>
            </a:r>
            <a:endParaRPr kumimoji="1"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急性</a:t>
            </a:r>
            <a:r>
              <a:rPr lang="ja-JP" altLang="en-US" sz="3600" dirty="0">
                <a:latin typeface="HG丸ｺﾞｼｯｸM-PRO" panose="020F0600000000000000" pitchFamily="50" charset="-128"/>
                <a:ea typeface="HG丸ｺﾞｼｯｸM-PRO" panose="020F0600000000000000" pitchFamily="50" charset="-128"/>
              </a:rPr>
              <a:t>歯髄炎</a:t>
            </a:r>
            <a:endParaRPr kumimoji="1" lang="ja-JP" altLang="en-US" sz="3600"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29143417"/>
              </p:ext>
            </p:extLst>
          </p:nvPr>
        </p:nvGraphicFramePr>
        <p:xfrm>
          <a:off x="1377846" y="5367910"/>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098904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74713" y="0"/>
            <a:ext cx="10515600" cy="1052513"/>
          </a:xfrm>
        </p:spPr>
        <p:txBody>
          <a:bodyPr/>
          <a:lstStyle/>
          <a:p>
            <a:r>
              <a:rPr kumimoji="1" lang="ja-JP" altLang="en-US" dirty="0" smtClean="0"/>
              <a:t>診　　断</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17</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747799172"/>
              </p:ext>
            </p:extLst>
          </p:nvPr>
        </p:nvGraphicFramePr>
        <p:xfrm>
          <a:off x="1377846" y="1126964"/>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10722239"/>
              </p:ext>
            </p:extLst>
          </p:nvPr>
        </p:nvGraphicFramePr>
        <p:xfrm>
          <a:off x="1377846" y="2187200"/>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83016875"/>
              </p:ext>
            </p:extLst>
          </p:nvPr>
        </p:nvGraphicFramePr>
        <p:xfrm>
          <a:off x="1377846" y="3247436"/>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6702717"/>
              </p:ext>
            </p:extLst>
          </p:nvPr>
        </p:nvGraphicFramePr>
        <p:xfrm>
          <a:off x="1377846" y="4307672"/>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sp>
        <p:nvSpPr>
          <p:cNvPr id="8" name="テキスト ボックス 7"/>
          <p:cNvSpPr txBox="1"/>
          <p:nvPr/>
        </p:nvSpPr>
        <p:spPr>
          <a:xfrm>
            <a:off x="6564443" y="724039"/>
            <a:ext cx="4092314" cy="5632311"/>
          </a:xfrm>
          <a:prstGeom prst="rect">
            <a:avLst/>
          </a:prstGeom>
          <a:noFill/>
        </p:spPr>
        <p:txBody>
          <a:bodyPr wrap="square" rtlCol="0">
            <a:spAutoFit/>
          </a:bodyPr>
          <a:lstStyle/>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欠損</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慢性歯周炎</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う</a:t>
            </a:r>
            <a:r>
              <a:rPr lang="ja-JP" altLang="en-US" sz="3600" dirty="0">
                <a:latin typeface="HG丸ｺﾞｼｯｸM-PRO" panose="020F0600000000000000" pitchFamily="50" charset="-128"/>
                <a:ea typeface="HG丸ｺﾞｼｯｸM-PRO" panose="020F0600000000000000" pitchFamily="50" charset="-128"/>
              </a:rPr>
              <a:t>蝕症</a:t>
            </a:r>
            <a:endParaRPr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dirty="0" smtClean="0">
                <a:latin typeface="HG丸ｺﾞｼｯｸM-PRO" panose="020F0600000000000000" pitchFamily="50" charset="-128"/>
                <a:ea typeface="HG丸ｺﾞｼｯｸM-PRO" panose="020F0600000000000000" pitchFamily="50" charset="-128"/>
              </a:rPr>
              <a:t>慢性根尖性歯周炎</a:t>
            </a:r>
            <a:endParaRPr kumimoji="1" lang="en-US" altLang="ja-JP" sz="3600"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smtClean="0">
                <a:latin typeface="HG丸ｺﾞｼｯｸM-PRO" panose="020F0600000000000000" pitchFamily="50" charset="-128"/>
                <a:ea typeface="HG丸ｺﾞｼｯｸM-PRO" panose="020F0600000000000000" pitchFamily="50" charset="-128"/>
              </a:rPr>
              <a:t>急性</a:t>
            </a:r>
            <a:r>
              <a:rPr lang="ja-JP" altLang="en-US" sz="3600" dirty="0">
                <a:latin typeface="HG丸ｺﾞｼｯｸM-PRO" panose="020F0600000000000000" pitchFamily="50" charset="-128"/>
                <a:ea typeface="HG丸ｺﾞｼｯｸM-PRO" panose="020F0600000000000000" pitchFamily="50" charset="-128"/>
              </a:rPr>
              <a:t>歯髄炎</a:t>
            </a:r>
            <a:endParaRPr kumimoji="1" lang="ja-JP" altLang="en-US" sz="3600"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29143417"/>
              </p:ext>
            </p:extLst>
          </p:nvPr>
        </p:nvGraphicFramePr>
        <p:xfrm>
          <a:off x="1377846" y="5367910"/>
          <a:ext cx="4077332" cy="731520"/>
        </p:xfrm>
        <a:graphic>
          <a:graphicData uri="http://schemas.openxmlformats.org/drawingml/2006/table">
            <a:tbl>
              <a:tblPr firstRow="1" bandRow="1">
                <a:tableStyleId>{5C22544A-7EE6-4342-B048-85BDC9FD1C3A}</a:tableStyleId>
              </a:tblPr>
              <a:tblGrid>
                <a:gridCol w="291238"/>
                <a:gridCol w="291238"/>
                <a:gridCol w="291238"/>
                <a:gridCol w="291238"/>
                <a:gridCol w="291238"/>
                <a:gridCol w="291238"/>
                <a:gridCol w="291238"/>
                <a:gridCol w="291238"/>
                <a:gridCol w="291238"/>
                <a:gridCol w="291238"/>
                <a:gridCol w="374196"/>
                <a:gridCol w="208280"/>
                <a:gridCol w="291238"/>
                <a:gridCol w="291238"/>
              </a:tblGrid>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r>
              <a:tr h="355919">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r>
            </a:tbl>
          </a:graphicData>
        </a:graphic>
      </p:graphicFrame>
      <p:sp>
        <p:nvSpPr>
          <p:cNvPr id="10" name="円形吹き出し 9"/>
          <p:cNvSpPr/>
          <p:nvPr/>
        </p:nvSpPr>
        <p:spPr>
          <a:xfrm>
            <a:off x="0" y="1368609"/>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必要ない数字は削除してください。</a:t>
            </a:r>
            <a:endParaRPr kumimoji="1" lang="ja-JP" altLang="en-US" dirty="0">
              <a:solidFill>
                <a:srgbClr val="FF0000"/>
              </a:solidFill>
            </a:endParaRPr>
          </a:p>
        </p:txBody>
      </p:sp>
    </p:spTree>
    <p:extLst>
      <p:ext uri="{BB962C8B-B14F-4D97-AF65-F5344CB8AC3E}">
        <p14:creationId xmlns:p14="http://schemas.microsoft.com/office/powerpoint/2010/main" val="90995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smtClean="0"/>
              <a:t>問題点と対策</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lstStyle/>
          <a:p>
            <a:pPr marL="0" indent="0">
              <a:buNone/>
            </a:pPr>
            <a:r>
              <a:rPr kumimoji="1" lang="ja-JP" altLang="en-US" dirty="0" smtClean="0"/>
              <a:t>ここに問題点を抽出して記載します。対策を記載します。</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18</a:t>
            </a:fld>
            <a:endParaRPr kumimoji="1" lang="ja-JP" altLang="en-US"/>
          </a:p>
        </p:txBody>
      </p:sp>
    </p:spTree>
    <p:extLst>
      <p:ext uri="{BB962C8B-B14F-4D97-AF65-F5344CB8AC3E}">
        <p14:creationId xmlns:p14="http://schemas.microsoft.com/office/powerpoint/2010/main" val="2561004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治 療 方 針</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lstStyle/>
          <a:p>
            <a:r>
              <a:rPr kumimoji="1" lang="ja-JP" altLang="en-US" dirty="0" smtClean="0"/>
              <a:t>問題点と対策から治療方針を決定して記載します。</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19</a:t>
            </a:fld>
            <a:endParaRPr kumimoji="1" lang="ja-JP" altLang="en-US"/>
          </a:p>
        </p:txBody>
      </p:sp>
    </p:spTree>
    <p:extLst>
      <p:ext uri="{BB962C8B-B14F-4D97-AF65-F5344CB8AC3E}">
        <p14:creationId xmlns:p14="http://schemas.microsoft.com/office/powerpoint/2010/main" val="64498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r>
              <a:rPr lang="ja-JP" altLang="en-US" sz="4000" dirty="0" smtClean="0"/>
              <a:t>症例発表用テンプレート</a:t>
            </a:r>
            <a:endParaRPr kumimoji="1" lang="ja-JP" altLang="en-US" sz="4000" dirty="0"/>
          </a:p>
        </p:txBody>
      </p:sp>
      <p:sp>
        <p:nvSpPr>
          <p:cNvPr id="6" name="サブタイトル 5"/>
          <p:cNvSpPr>
            <a:spLocks noGrp="1"/>
          </p:cNvSpPr>
          <p:nvPr>
            <p:ph idx="1"/>
          </p:nvPr>
        </p:nvSpPr>
        <p:spPr>
          <a:xfrm>
            <a:off x="838200" y="1052514"/>
            <a:ext cx="10515600" cy="5124449"/>
          </a:xfrm>
        </p:spPr>
        <p:txBody>
          <a:bodyPr/>
          <a:lstStyle/>
          <a:p>
            <a:endParaRPr kumimoji="1" lang="en-US" altLang="ja-JP" dirty="0" smtClean="0"/>
          </a:p>
          <a:p>
            <a:pPr>
              <a:spcAft>
                <a:spcPts val="1800"/>
              </a:spcAft>
            </a:pPr>
            <a:r>
              <a:rPr kumimoji="1" lang="ja-JP" altLang="en-US" dirty="0" smtClean="0"/>
              <a:t>この</a:t>
            </a:r>
            <a:r>
              <a:rPr kumimoji="1" lang="en-US" altLang="ja-JP" dirty="0" smtClean="0"/>
              <a:t>PowerPoint</a:t>
            </a:r>
            <a:r>
              <a:rPr kumimoji="1" lang="ja-JP" altLang="en-US" dirty="0" smtClean="0"/>
              <a:t>データーは、</a:t>
            </a:r>
            <a:r>
              <a:rPr kumimoji="1" lang="en-US" altLang="ja-JP" dirty="0" smtClean="0"/>
              <a:t>Excellent Clinician </a:t>
            </a:r>
            <a:r>
              <a:rPr kumimoji="1" lang="ja-JP" altLang="en-US" dirty="0" smtClean="0"/>
              <a:t>コース受講者の症例発表用スライド作成のために準備しました。</a:t>
            </a:r>
            <a:endParaRPr kumimoji="1" lang="en-US" altLang="ja-JP" dirty="0" smtClean="0"/>
          </a:p>
          <a:p>
            <a:pPr>
              <a:spcAft>
                <a:spcPts val="1800"/>
              </a:spcAft>
            </a:pPr>
            <a:r>
              <a:rPr lang="ja-JP" altLang="en-US" dirty="0" smtClean="0"/>
              <a:t>このデーターを使うためには、</a:t>
            </a:r>
            <a:r>
              <a:rPr lang="en-US" altLang="ja-JP" dirty="0" smtClean="0"/>
              <a:t>PowerPoint</a:t>
            </a:r>
            <a:r>
              <a:rPr lang="ja-JP" altLang="en-US" dirty="0" smtClean="0"/>
              <a:t>の基本的な使い方を理解している必要があります。</a:t>
            </a:r>
            <a:endParaRPr lang="en-US" altLang="ja-JP" dirty="0" smtClean="0"/>
          </a:p>
          <a:p>
            <a:pPr>
              <a:spcAft>
                <a:spcPts val="1800"/>
              </a:spcAft>
            </a:pPr>
            <a:r>
              <a:rPr kumimoji="1" lang="ja-JP" altLang="en-US" dirty="0" smtClean="0"/>
              <a:t>このデーターは基本的な症例発表を想定して作成しています。必要に応じて追加または削除して使用してください。</a:t>
            </a:r>
            <a:endParaRPr kumimoji="1" lang="en-US" altLang="ja-JP" dirty="0" smtClean="0"/>
          </a:p>
          <a:p>
            <a:pPr>
              <a:spcAft>
                <a:spcPts val="1800"/>
              </a:spcAft>
            </a:pPr>
            <a:r>
              <a:rPr kumimoji="1" lang="ja-JP" altLang="en-US" dirty="0" smtClean="0"/>
              <a:t>プレゼンテーション時には、背景が水色のスライドは削除してお使いください。</a:t>
            </a:r>
            <a:endParaRPr kumimoji="1" lang="en-US" altLang="ja-JP" dirty="0" smtClean="0"/>
          </a:p>
          <a:p>
            <a:endParaRPr kumimoji="1"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r>
              <a:rPr kumimoji="1" lang="zh-TW" altLang="en-US" smtClean="0"/>
              <a:t>明海大学歯科総合委評価機構　様式４</a:t>
            </a:r>
            <a:endParaRPr kumimoji="1" lang="ja-JP" altLang="en-US"/>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2</a:t>
            </a:fld>
            <a:endParaRPr kumimoji="1" lang="ja-JP" altLang="en-US"/>
          </a:p>
        </p:txBody>
      </p:sp>
    </p:spTree>
    <p:extLst>
      <p:ext uri="{BB962C8B-B14F-4D97-AF65-F5344CB8AC3E}">
        <p14:creationId xmlns:p14="http://schemas.microsoft.com/office/powerpoint/2010/main" val="294588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治 療 計 画</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lstStyle/>
          <a:p>
            <a:r>
              <a:rPr kumimoji="1" lang="ja-JP" altLang="en-US" dirty="0" smtClean="0"/>
              <a:t>治療方針に従い、治療計画を記載します。</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20</a:t>
            </a:fld>
            <a:endParaRPr kumimoji="1" lang="ja-JP" altLang="en-US"/>
          </a:p>
        </p:txBody>
      </p:sp>
    </p:spTree>
    <p:extLst>
      <p:ext uri="{BB962C8B-B14F-4D97-AF65-F5344CB8AC3E}">
        <p14:creationId xmlns:p14="http://schemas.microsoft.com/office/powerpoint/2010/main" val="3680521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0"/>
            <a:ext cx="2869315" cy="1052513"/>
          </a:xfrm>
        </p:spPr>
        <p:txBody>
          <a:bodyPr>
            <a:normAutofit fontScale="90000"/>
          </a:bodyPr>
          <a:lstStyle/>
          <a:p>
            <a:r>
              <a:rPr kumimoji="1" lang="ja-JP" altLang="en-US" dirty="0" smtClean="0"/>
              <a:t>治療終了時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21</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3913" y="2420902"/>
            <a:ext cx="2709949" cy="216130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26" y="2420902"/>
            <a:ext cx="2709949" cy="2161309"/>
          </a:xfrm>
          <a:prstGeom prst="rect">
            <a:avLst/>
          </a:prstGeom>
        </p:spPr>
      </p:pic>
      <p:pic>
        <p:nvPicPr>
          <p:cNvPr id="6" name="コンテンツ プレースホルダー 3"/>
          <p:cNvPicPr>
            <a:picLocks/>
          </p:cNvPicPr>
          <p:nvPr/>
        </p:nvPicPr>
        <p:blipFill rotWithShape="1">
          <a:blip r:embed="rId4" cstate="print">
            <a:extLst>
              <a:ext uri="{28A0092B-C50C-407E-A947-70E740481C1C}">
                <a14:useLocalDpi xmlns:a14="http://schemas.microsoft.com/office/drawing/2010/main" val="0"/>
              </a:ext>
            </a:extLst>
          </a:blip>
          <a:stretch/>
        </p:blipFill>
        <p:spPr>
          <a:xfrm>
            <a:off x="4507375" y="2420902"/>
            <a:ext cx="3250276" cy="2161309"/>
          </a:xfrm>
          <a:prstGeom prst="rect">
            <a:avLst/>
          </a:prstGeom>
        </p:spPr>
      </p:pic>
      <p:pic>
        <p:nvPicPr>
          <p:cNvPr id="7" name="図 6"/>
          <p:cNvPicPr>
            <a:picLocks/>
          </p:cNvPicPr>
          <p:nvPr/>
        </p:nvPicPr>
        <p:blipFill rotWithShape="1">
          <a:blip r:embed="rId5" cstate="print">
            <a:extLst>
              <a:ext uri="{28A0092B-C50C-407E-A947-70E740481C1C}">
                <a14:useLocalDpi xmlns:a14="http://schemas.microsoft.com/office/drawing/2010/main" val="0"/>
              </a:ext>
            </a:extLst>
          </a:blip>
          <a:stretch/>
        </p:blipFill>
        <p:spPr>
          <a:xfrm>
            <a:off x="4515506" y="259593"/>
            <a:ext cx="3250276" cy="2161309"/>
          </a:xfrm>
          <a:prstGeom prst="rect">
            <a:avLst/>
          </a:prstGeom>
        </p:spPr>
      </p:pic>
      <p:pic>
        <p:nvPicPr>
          <p:cNvPr id="8" name="図 7"/>
          <p:cNvPicPr>
            <a:picLocks/>
          </p:cNvPicPr>
          <p:nvPr/>
        </p:nvPicPr>
        <p:blipFill>
          <a:blip r:embed="rId6" cstate="print"/>
          <a:stretch>
            <a:fillRect/>
          </a:stretch>
        </p:blipFill>
        <p:spPr>
          <a:xfrm>
            <a:off x="4515506" y="4582211"/>
            <a:ext cx="3266538" cy="2199230"/>
          </a:xfrm>
          <a:prstGeom prst="rect">
            <a:avLst/>
          </a:prstGeom>
        </p:spPr>
      </p:pic>
      <p:sp>
        <p:nvSpPr>
          <p:cNvPr id="9" name="正方形/長方形 8"/>
          <p:cNvSpPr/>
          <p:nvPr/>
        </p:nvSpPr>
        <p:spPr>
          <a:xfrm>
            <a:off x="803275" y="1052513"/>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2138589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12668"/>
            <a:ext cx="2869315" cy="1052513"/>
          </a:xfrm>
        </p:spPr>
        <p:txBody>
          <a:bodyPr>
            <a:normAutofit fontScale="90000"/>
          </a:bodyPr>
          <a:lstStyle/>
          <a:p>
            <a:r>
              <a:rPr kumimoji="1" lang="ja-JP" altLang="en-US" dirty="0" smtClean="0"/>
              <a:t>治療終了時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22</a:t>
            </a:fld>
            <a:endParaRPr kumimoji="1" lang="ja-JP" altLang="en-US"/>
          </a:p>
        </p:txBody>
      </p:sp>
      <p:pic>
        <p:nvPicPr>
          <p:cNvPr id="9"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l="3846" t="14121" r="3959" b="6916"/>
          <a:stretch/>
        </p:blipFill>
        <p:spPr>
          <a:xfrm>
            <a:off x="461216" y="1158733"/>
            <a:ext cx="11342594" cy="5562742"/>
          </a:xfrm>
          <a:prstGeom prst="rect">
            <a:avLst/>
          </a:prstGeom>
        </p:spPr>
      </p:pic>
      <p:sp>
        <p:nvSpPr>
          <p:cNvPr id="4" name="正方形/長方形 3"/>
          <p:cNvSpPr/>
          <p:nvPr/>
        </p:nvSpPr>
        <p:spPr>
          <a:xfrm>
            <a:off x="8440482" y="551625"/>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1956914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0"/>
            <a:ext cx="2869315" cy="1052513"/>
          </a:xfrm>
        </p:spPr>
        <p:txBody>
          <a:bodyPr>
            <a:normAutofit fontScale="90000"/>
          </a:bodyPr>
          <a:lstStyle/>
          <a:p>
            <a:r>
              <a:rPr kumimoji="1" lang="ja-JP" altLang="en-US" dirty="0" smtClean="0"/>
              <a:t>治療終了時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23</a:t>
            </a:fld>
            <a:endParaRPr kumimoji="1" lang="ja-JP" altLang="en-US"/>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5588" y="1564333"/>
            <a:ext cx="1404322" cy="224691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951" y="1564333"/>
            <a:ext cx="1404322" cy="224691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207" y="2126062"/>
            <a:ext cx="1872429" cy="168518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463" y="2126062"/>
            <a:ext cx="1872429" cy="168518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8225" y="1564333"/>
            <a:ext cx="1404322" cy="224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62" y="2126062"/>
            <a:ext cx="1872429" cy="168518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1605" y="2126062"/>
            <a:ext cx="1872429" cy="168518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4003" y="3811251"/>
            <a:ext cx="1404322" cy="224691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0484" y="3811251"/>
            <a:ext cx="1404322" cy="2246915"/>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6966" y="3811251"/>
            <a:ext cx="1872429" cy="1685186"/>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31556" y="3811251"/>
            <a:ext cx="1872429" cy="168518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7522" y="3811251"/>
            <a:ext cx="1404322" cy="2246915"/>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934" y="3811251"/>
            <a:ext cx="1872429" cy="1685186"/>
          </a:xfrm>
          <a:prstGeom prst="rect">
            <a:avLst/>
          </a:prstGeom>
        </p:spPr>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346" y="3811251"/>
            <a:ext cx="1872429" cy="1685186"/>
          </a:xfrm>
          <a:prstGeom prst="rect">
            <a:avLst/>
          </a:prstGeom>
        </p:spPr>
      </p:pic>
      <p:sp>
        <p:nvSpPr>
          <p:cNvPr id="4" name="正方形/長方形 3"/>
          <p:cNvSpPr/>
          <p:nvPr/>
        </p:nvSpPr>
        <p:spPr>
          <a:xfrm>
            <a:off x="8680847" y="526256"/>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3252481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3"/>
          </a:xfrm>
        </p:spPr>
        <p:txBody>
          <a:bodyPr/>
          <a:lstStyle/>
          <a:p>
            <a:r>
              <a:rPr lang="ja-JP" altLang="en-US" dirty="0"/>
              <a:t>治療終了時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24</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329573393"/>
              </p:ext>
            </p:extLst>
          </p:nvPr>
        </p:nvGraphicFramePr>
        <p:xfrm>
          <a:off x="254833" y="1094281"/>
          <a:ext cx="11557414" cy="3822497"/>
        </p:xfrm>
        <a:graphic>
          <a:graphicData uri="http://schemas.openxmlformats.org/drawingml/2006/table">
            <a:tbl>
              <a:tblPr firstRow="1" bandRow="1">
                <a:tableStyleId>{5C22544A-7EE6-4342-B048-85BDC9FD1C3A}</a:tableStyleId>
              </a:tblPr>
              <a:tblGrid>
                <a:gridCol w="344774"/>
                <a:gridCol w="318992"/>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gridCol w="226951"/>
              </a:tblGrid>
              <a:tr h="510269">
                <a:tc>
                  <a:txBody>
                    <a:bodyPr/>
                    <a:lstStyle/>
                    <a:p>
                      <a:pPr algn="ct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上顎</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動揺</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i="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rowSpan="2">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rowSpan="2">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L</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038">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下顎</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動揺</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 Box 12"/>
          <p:cNvSpPr txBox="1">
            <a:spLocks noChangeArrowheads="1"/>
          </p:cNvSpPr>
          <p:nvPr/>
        </p:nvSpPr>
        <p:spPr bwMode="auto">
          <a:xfrm>
            <a:off x="6892771" y="5206266"/>
            <a:ext cx="4461029" cy="1240980"/>
          </a:xfrm>
          <a:prstGeom prst="rect">
            <a:avLst/>
          </a:prstGeom>
          <a:noFill/>
          <a:ln w="9525">
            <a:noFill/>
            <a:miter lim="800000"/>
            <a:headEnd/>
            <a:tailEnd/>
          </a:ln>
        </p:spPr>
        <p:txBody>
          <a:bodyPr wrap="square" lIns="131698" tIns="65849" rIns="131698" bIns="65849">
            <a:spAutoFit/>
          </a:bodyPr>
          <a:lstStyle/>
          <a:p>
            <a:pPr algn="r"/>
            <a:r>
              <a:rPr lang="en-US" altLang="ja-JP" sz="1600" dirty="0" smtClean="0">
                <a:latin typeface="HG丸ｺﾞｼｯｸM-PRO" pitchFamily="49" charset="-128"/>
                <a:ea typeface="HG丸ｺﾞｼｯｸM-PRO" pitchFamily="49" charset="-128"/>
              </a:rPr>
              <a:t>Bleeding</a:t>
            </a:r>
            <a:r>
              <a:rPr lang="ja-JP" altLang="en-US" sz="1600" dirty="0">
                <a:latin typeface="HG丸ｺﾞｼｯｸM-PRO" pitchFamily="49" charset="-128"/>
                <a:ea typeface="HG丸ｺﾞｼｯｸM-PRO" pitchFamily="49" charset="-128"/>
              </a:rPr>
              <a:t> </a:t>
            </a:r>
            <a:r>
              <a:rPr lang="en-US" altLang="ja-JP" sz="1600" dirty="0" smtClean="0">
                <a:latin typeface="HG丸ｺﾞｼｯｸM-PRO" pitchFamily="49" charset="-128"/>
                <a:ea typeface="HG丸ｺﾞｼｯｸM-PRO" pitchFamily="49" charset="-128"/>
              </a:rPr>
              <a:t>On</a:t>
            </a:r>
            <a:r>
              <a:rPr lang="ja-JP" altLang="en-US" sz="1600" dirty="0">
                <a:latin typeface="HG丸ｺﾞｼｯｸM-PRO" pitchFamily="49" charset="-128"/>
                <a:ea typeface="HG丸ｺﾞｼｯｸM-PRO" pitchFamily="49" charset="-128"/>
              </a:rPr>
              <a:t> </a:t>
            </a:r>
            <a:r>
              <a:rPr lang="en-US" altLang="ja-JP" sz="1600" dirty="0" smtClean="0">
                <a:latin typeface="HG丸ｺﾞｼｯｸM-PRO" pitchFamily="49" charset="-128"/>
                <a:ea typeface="HG丸ｺﾞｼｯｸM-PRO" pitchFamily="49" charset="-128"/>
              </a:rPr>
              <a:t>Probing</a:t>
            </a:r>
            <a:r>
              <a:rPr lang="ja-JP" altLang="en-US" sz="1600" dirty="0">
                <a:latin typeface="HG丸ｺﾞｼｯｸM-PRO" pitchFamily="49" charset="-128"/>
                <a:ea typeface="HG丸ｺﾞｼｯｸM-PRO" pitchFamily="49" charset="-128"/>
              </a:rPr>
              <a:t> </a:t>
            </a:r>
            <a:r>
              <a:rPr lang="ja-JP" altLang="en-US" sz="1600" dirty="0" smtClean="0">
                <a:latin typeface="HG丸ｺﾞｼｯｸM-PRO" pitchFamily="49" charset="-128"/>
                <a:ea typeface="HG丸ｺﾞｼｯｸM-PRO" pitchFamily="49" charset="-128"/>
              </a:rPr>
              <a:t>（赤）</a:t>
            </a:r>
            <a:endParaRPr lang="en-US" altLang="ja-JP" sz="1600" dirty="0" smtClean="0">
              <a:latin typeface="HG丸ｺﾞｼｯｸM-PRO" pitchFamily="49" charset="-128"/>
              <a:ea typeface="HG丸ｺﾞｼｯｸM-PRO" pitchFamily="49" charset="-128"/>
            </a:endParaRPr>
          </a:p>
          <a:p>
            <a:pPr algn="r"/>
            <a:r>
              <a:rPr lang="en-US" altLang="ja-JP" sz="1600" dirty="0">
                <a:latin typeface="HG丸ｺﾞｼｯｸM-PRO" pitchFamily="49" charset="-128"/>
                <a:ea typeface="HG丸ｺﾞｼｯｸM-PRO" pitchFamily="49" charset="-128"/>
              </a:rPr>
              <a:t>BOP</a:t>
            </a:r>
            <a:r>
              <a:rPr lang="ja-JP" altLang="en-US" sz="1600" dirty="0">
                <a:latin typeface="HG丸ｺﾞｼｯｸM-PRO" pitchFamily="49" charset="-128"/>
                <a:ea typeface="HG丸ｺﾞｼｯｸM-PRO" pitchFamily="49" charset="-128"/>
              </a:rPr>
              <a:t>率　○○</a:t>
            </a:r>
            <a:r>
              <a:rPr lang="en-US" altLang="ja-JP" sz="1600" dirty="0">
                <a:latin typeface="HG丸ｺﾞｼｯｸM-PRO" pitchFamily="49" charset="-128"/>
                <a:ea typeface="HG丸ｺﾞｼｯｸM-PRO" pitchFamily="49" charset="-128"/>
              </a:rPr>
              <a:t>.</a:t>
            </a:r>
            <a:r>
              <a:rPr lang="ja-JP" altLang="en-US" sz="1600" dirty="0" smtClean="0">
                <a:latin typeface="HG丸ｺﾞｼｯｸM-PRO" pitchFamily="49" charset="-128"/>
                <a:ea typeface="HG丸ｺﾞｼｯｸM-PRO" pitchFamily="49" charset="-128"/>
              </a:rPr>
              <a:t>○％</a:t>
            </a:r>
            <a:endParaRPr lang="en-US" altLang="ja-JP" sz="1600" dirty="0" smtClean="0">
              <a:latin typeface="HG丸ｺﾞｼｯｸM-PRO" pitchFamily="49" charset="-128"/>
              <a:ea typeface="HG丸ｺﾞｼｯｸM-PRO" pitchFamily="49" charset="-128"/>
            </a:endParaRPr>
          </a:p>
          <a:p>
            <a:pPr algn="r"/>
            <a:r>
              <a:rPr lang="ja-JP" altLang="en-US" sz="1600" dirty="0">
                <a:latin typeface="HG丸ｺﾞｼｯｸM-PRO" pitchFamily="50" charset="-128"/>
                <a:ea typeface="HG丸ｺﾞｼｯｸM-PRO" pitchFamily="50" charset="-128"/>
              </a:rPr>
              <a:t>４㎜以上の歯周ポケット　○○</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a:t>
            </a:r>
            <a:endParaRPr lang="ja-JP" altLang="en-US" sz="1600" dirty="0">
              <a:latin typeface="HG丸ｺﾞｼｯｸM-PRO" pitchFamily="49" charset="-128"/>
              <a:ea typeface="HG丸ｺﾞｼｯｸM-PRO" pitchFamily="49" charset="-128"/>
            </a:endParaRPr>
          </a:p>
          <a:p>
            <a:pPr algn="r"/>
            <a:r>
              <a:rPr lang="ja-JP" altLang="en-US" sz="2400" dirty="0">
                <a:latin typeface="HG丸ｺﾞｼｯｸM-PRO" pitchFamily="49" charset="-128"/>
                <a:ea typeface="HG丸ｺﾞｼｯｸM-PRO" pitchFamily="49" charset="-128"/>
              </a:rPr>
              <a:t>　</a:t>
            </a:r>
          </a:p>
        </p:txBody>
      </p:sp>
      <p:sp>
        <p:nvSpPr>
          <p:cNvPr id="9" name="テキスト ボックス 8"/>
          <p:cNvSpPr txBox="1"/>
          <p:nvPr/>
        </p:nvSpPr>
        <p:spPr>
          <a:xfrm>
            <a:off x="838200" y="5206266"/>
            <a:ext cx="4977598" cy="849465"/>
          </a:xfrm>
          <a:prstGeom prst="rect">
            <a:avLst/>
          </a:prstGeom>
          <a:noFill/>
        </p:spPr>
        <p:txBody>
          <a:bodyPr wrap="square" lIns="109730" tIns="54865" rIns="109730" bIns="54865" rtlCol="0">
            <a:spAutoFit/>
          </a:bodyPr>
          <a:lstStyle/>
          <a:p>
            <a:r>
              <a:rPr lang="en-US" altLang="ja-JP" sz="1600" dirty="0">
                <a:latin typeface="HG丸ｺﾞｼｯｸM-PRO" pitchFamily="50" charset="-128"/>
                <a:ea typeface="HG丸ｺﾞｼｯｸM-PRO" pitchFamily="50" charset="-128"/>
              </a:rPr>
              <a:t>PPD</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Probing Pocket </a:t>
            </a:r>
            <a:r>
              <a:rPr lang="en-US" altLang="ja-JP" sz="1600" dirty="0" smtClean="0">
                <a:latin typeface="HG丸ｺﾞｼｯｸM-PRO" pitchFamily="50" charset="-128"/>
                <a:ea typeface="HG丸ｺﾞｼｯｸM-PRO" pitchFamily="50" charset="-128"/>
              </a:rPr>
              <a:t>Depth</a:t>
            </a:r>
            <a:r>
              <a:rPr lang="ja-JP" altLang="en-US" sz="1600" dirty="0" smtClean="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mm</a:t>
            </a:r>
            <a:r>
              <a:rPr lang="ja-JP" altLang="en-US" sz="1600" dirty="0" smtClean="0">
                <a:latin typeface="HG丸ｺﾞｼｯｸM-PRO" pitchFamily="50" charset="-128"/>
                <a:ea typeface="HG丸ｺﾞｼｯｸM-PRO" pitchFamily="50" charset="-128"/>
              </a:rPr>
              <a:t>）</a:t>
            </a:r>
            <a:endParaRPr lang="en-US" altLang="ja-JP" sz="1600" dirty="0" smtClean="0">
              <a:latin typeface="HG丸ｺﾞｼｯｸM-PRO" pitchFamily="50" charset="-128"/>
              <a:ea typeface="HG丸ｺﾞｼｯｸM-PRO" pitchFamily="50" charset="-128"/>
            </a:endParaRPr>
          </a:p>
          <a:p>
            <a:r>
              <a:rPr lang="en-US" altLang="ja-JP" sz="1600" dirty="0">
                <a:latin typeface="HG丸ｺﾞｼｯｸM-PRO" pitchFamily="50" charset="-128"/>
                <a:ea typeface="HG丸ｺﾞｼｯｸM-PRO" pitchFamily="50" charset="-128"/>
              </a:rPr>
              <a:t>B</a:t>
            </a:r>
            <a:r>
              <a:rPr lang="ja-JP" altLang="en-US" sz="1600" dirty="0">
                <a:latin typeface="HG丸ｺﾞｼｯｸM-PRO" pitchFamily="50" charset="-128"/>
                <a:ea typeface="HG丸ｺﾞｼｯｸM-PRO" pitchFamily="50" charset="-128"/>
              </a:rPr>
              <a:t>：頬側　</a:t>
            </a:r>
            <a:r>
              <a:rPr lang="en-US" altLang="ja-JP" sz="1600" dirty="0">
                <a:latin typeface="HG丸ｺﾞｼｯｸM-PRO" pitchFamily="50" charset="-128"/>
                <a:ea typeface="HG丸ｺﾞｼｯｸM-PRO" pitchFamily="50" charset="-128"/>
              </a:rPr>
              <a:t>P</a:t>
            </a:r>
            <a:r>
              <a:rPr lang="ja-JP" altLang="en-US" sz="1600" dirty="0">
                <a:latin typeface="HG丸ｺﾞｼｯｸM-PRO" pitchFamily="50" charset="-128"/>
                <a:ea typeface="HG丸ｺﾞｼｯｸM-PRO" pitchFamily="50" charset="-128"/>
              </a:rPr>
              <a:t>：口蓋側　</a:t>
            </a:r>
            <a:r>
              <a:rPr lang="en-US" altLang="ja-JP" sz="1600" dirty="0">
                <a:latin typeface="HG丸ｺﾞｼｯｸM-PRO" pitchFamily="50" charset="-128"/>
                <a:ea typeface="HG丸ｺﾞｼｯｸM-PRO" pitchFamily="50" charset="-128"/>
              </a:rPr>
              <a:t>L</a:t>
            </a:r>
            <a:r>
              <a:rPr lang="ja-JP" altLang="en-US" sz="1600" dirty="0">
                <a:latin typeface="HG丸ｺﾞｼｯｸM-PRO" pitchFamily="50" charset="-128"/>
                <a:ea typeface="HG丸ｺﾞｼｯｸM-PRO" pitchFamily="50" charset="-128"/>
              </a:rPr>
              <a:t>：舌側</a:t>
            </a:r>
          </a:p>
          <a:p>
            <a:r>
              <a:rPr lang="ja-JP" altLang="en-US" sz="1600" dirty="0">
                <a:latin typeface="HG丸ｺﾞｼｯｸM-PRO" pitchFamily="50" charset="-128"/>
                <a:ea typeface="HG丸ｺﾞｼｯｸM-PRO" pitchFamily="50" charset="-128"/>
              </a:rPr>
              <a:t>動揺：</a:t>
            </a:r>
            <a:r>
              <a:rPr lang="en-US" altLang="ja-JP" sz="1600" dirty="0">
                <a:latin typeface="HG丸ｺﾞｼｯｸM-PRO" pitchFamily="50" charset="-128"/>
                <a:ea typeface="HG丸ｺﾞｼｯｸM-PRO" pitchFamily="50" charset="-128"/>
              </a:rPr>
              <a:t>Miller</a:t>
            </a:r>
            <a:r>
              <a:rPr lang="ja-JP" altLang="en-US" sz="1600" dirty="0">
                <a:latin typeface="HG丸ｺﾞｼｯｸM-PRO" pitchFamily="50" charset="-128"/>
                <a:ea typeface="HG丸ｺﾞｼｯｸM-PRO" pitchFamily="50" charset="-128"/>
              </a:rPr>
              <a:t>の分類 （度</a:t>
            </a:r>
            <a:r>
              <a:rPr lang="ja-JP" altLang="en-US" sz="1600" dirty="0" smtClean="0">
                <a:latin typeface="HG丸ｺﾞｼｯｸM-PRO" pitchFamily="50" charset="-128"/>
                <a:ea typeface="HG丸ｺﾞｼｯｸM-PRO" pitchFamily="50" charset="-128"/>
              </a:rPr>
              <a:t>）</a:t>
            </a:r>
            <a:endParaRPr lang="ja-JP" altLang="en-US" sz="1600" dirty="0">
              <a:latin typeface="HG丸ｺﾞｼｯｸM-PRO" pitchFamily="50" charset="-128"/>
              <a:ea typeface="HG丸ｺﾞｼｯｸM-PRO" pitchFamily="50" charset="-128"/>
            </a:endParaRPr>
          </a:p>
        </p:txBody>
      </p:sp>
      <p:sp>
        <p:nvSpPr>
          <p:cNvPr id="5" name="正方形/長方形 4"/>
          <p:cNvSpPr/>
          <p:nvPr/>
        </p:nvSpPr>
        <p:spPr>
          <a:xfrm>
            <a:off x="8405557" y="45072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2571856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術前術後比較</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25</a:t>
            </a:fld>
            <a:endParaRPr kumimoji="1" lang="ja-JP" altLang="en-US"/>
          </a:p>
        </p:txBody>
      </p:sp>
      <p:pic>
        <p:nvPicPr>
          <p:cNvPr id="4" name="コンテンツ プレースホルダー 3"/>
          <p:cNvPicPr>
            <a:picLocks/>
          </p:cNvPicPr>
          <p:nvPr/>
        </p:nvPicPr>
        <p:blipFill rotWithShape="1">
          <a:blip r:embed="rId2" cstate="print">
            <a:extLst>
              <a:ext uri="{28A0092B-C50C-407E-A947-70E740481C1C}">
                <a14:useLocalDpi xmlns:a14="http://schemas.microsoft.com/office/drawing/2010/main" val="0"/>
              </a:ext>
            </a:extLst>
          </a:blip>
          <a:stretch/>
        </p:blipFill>
        <p:spPr>
          <a:xfrm>
            <a:off x="803274" y="1325563"/>
            <a:ext cx="5316389" cy="3535195"/>
          </a:xfrm>
          <a:prstGeom prst="rect">
            <a:avLst/>
          </a:prstGeom>
        </p:spPr>
      </p:pic>
      <p:pic>
        <p:nvPicPr>
          <p:cNvPr id="5" name="コンテンツ プレースホルダー 3"/>
          <p:cNvPicPr>
            <a:picLocks/>
          </p:cNvPicPr>
          <p:nvPr/>
        </p:nvPicPr>
        <p:blipFill rotWithShape="1">
          <a:blip r:embed="rId2" cstate="print">
            <a:extLst>
              <a:ext uri="{28A0092B-C50C-407E-A947-70E740481C1C}">
                <a14:useLocalDpi xmlns:a14="http://schemas.microsoft.com/office/drawing/2010/main" val="0"/>
              </a:ext>
            </a:extLst>
          </a:blip>
          <a:stretch/>
        </p:blipFill>
        <p:spPr>
          <a:xfrm>
            <a:off x="6154589" y="1325563"/>
            <a:ext cx="5234137" cy="3535195"/>
          </a:xfrm>
          <a:prstGeom prst="rect">
            <a:avLst/>
          </a:prstGeom>
        </p:spPr>
      </p:pic>
      <p:sp>
        <p:nvSpPr>
          <p:cNvPr id="6" name="正方形/長方形 5"/>
          <p:cNvSpPr/>
          <p:nvPr/>
        </p:nvSpPr>
        <p:spPr>
          <a:xfrm>
            <a:off x="2676638" y="4933400"/>
            <a:ext cx="1569660" cy="646331"/>
          </a:xfrm>
          <a:prstGeom prst="rect">
            <a:avLst/>
          </a:prstGeom>
        </p:spPr>
        <p:txBody>
          <a:bodyPr wrap="none">
            <a:spAutoFit/>
          </a:bodyPr>
          <a:lstStyle/>
          <a:p>
            <a:r>
              <a:rPr lang="ja-JP" altLang="en-US" sz="3600" dirty="0" smtClean="0">
                <a:latin typeface="HG丸ｺﾞｼｯｸM-PRO" panose="020F0600000000000000" pitchFamily="50" charset="-128"/>
                <a:ea typeface="HG丸ｺﾞｼｯｸM-PRO" panose="020F0600000000000000" pitchFamily="50" charset="-128"/>
              </a:rPr>
              <a:t>術　前</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7986827" y="4933401"/>
            <a:ext cx="1569660" cy="646331"/>
          </a:xfrm>
          <a:prstGeom prst="rect">
            <a:avLst/>
          </a:prstGeom>
        </p:spPr>
        <p:txBody>
          <a:bodyPr wrap="none">
            <a:spAutoFit/>
          </a:bodyPr>
          <a:lstStyle/>
          <a:p>
            <a:r>
              <a:rPr lang="ja-JP" altLang="en-US" sz="3600" dirty="0" smtClean="0">
                <a:latin typeface="HG丸ｺﾞｼｯｸM-PRO" panose="020F0600000000000000" pitchFamily="50" charset="-128"/>
                <a:ea typeface="HG丸ｺﾞｼｯｸM-PRO" panose="020F0600000000000000" pitchFamily="50" charset="-128"/>
              </a:rPr>
              <a:t>術　後</a:t>
            </a:r>
            <a:endParaRPr lang="ja-JP" altLang="en-US"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136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kumimoji="1" lang="ja-JP" altLang="en-US" dirty="0" smtClean="0"/>
              <a:t>考　　察</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normAutofit/>
          </a:bodyPr>
          <a:lstStyle/>
          <a:p>
            <a:pPr marL="0" indent="0">
              <a:spcAft>
                <a:spcPts val="2400"/>
              </a:spcAft>
              <a:buNone/>
            </a:pPr>
            <a:r>
              <a:rPr kumimoji="1" lang="ja-JP" altLang="en-US" sz="3200" dirty="0" smtClean="0"/>
              <a:t>今回の症例をとおして、治療上とくに検討を加えるべき項目について記載をする。</a:t>
            </a:r>
            <a:endParaRPr kumimoji="1" lang="en-US" altLang="ja-JP" sz="3200" dirty="0" smtClean="0"/>
          </a:p>
          <a:p>
            <a:pPr marL="0" indent="0">
              <a:spcAft>
                <a:spcPts val="2400"/>
              </a:spcAft>
              <a:buNone/>
            </a:pPr>
            <a:r>
              <a:rPr lang="ja-JP" altLang="en-US" sz="3200" dirty="0" smtClean="0"/>
              <a:t>文献で検討を加えたことも記載する・</a:t>
            </a:r>
            <a:endParaRPr kumimoji="1" lang="ja-JP" altLang="en-US" sz="3200"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26</a:t>
            </a:fld>
            <a:endParaRPr kumimoji="1" lang="ja-JP" altLang="en-US"/>
          </a:p>
        </p:txBody>
      </p:sp>
    </p:spTree>
    <p:extLst>
      <p:ext uri="{BB962C8B-B14F-4D97-AF65-F5344CB8AC3E}">
        <p14:creationId xmlns:p14="http://schemas.microsoft.com/office/powerpoint/2010/main" val="666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kumimoji="1" lang="ja-JP" altLang="en-US" dirty="0" smtClean="0"/>
              <a:t>ま　と　め</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normAutofit/>
          </a:bodyPr>
          <a:lstStyle/>
          <a:p>
            <a:pPr marL="0" indent="0">
              <a:buNone/>
            </a:pPr>
            <a:r>
              <a:rPr kumimoji="1" lang="ja-JP" altLang="en-US" sz="4000" dirty="0" smtClean="0"/>
              <a:t>今回の発表の症例を簡潔にまとめる</a:t>
            </a:r>
            <a:endParaRPr kumimoji="1" lang="ja-JP" altLang="en-US" sz="4000"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27</a:t>
            </a:fld>
            <a:endParaRPr kumimoji="1" lang="ja-JP" altLang="en-US"/>
          </a:p>
        </p:txBody>
      </p:sp>
    </p:spTree>
    <p:extLst>
      <p:ext uri="{BB962C8B-B14F-4D97-AF65-F5344CB8AC3E}">
        <p14:creationId xmlns:p14="http://schemas.microsoft.com/office/powerpoint/2010/main" val="1705746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924102"/>
            <a:ext cx="10550525" cy="1325563"/>
          </a:xfrm>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○○○○の一</a:t>
            </a:r>
            <a:r>
              <a:rPr lang="ja-JP" altLang="en-US" sz="4800" dirty="0" smtClean="0">
                <a:latin typeface="HG丸ｺﾞｼｯｸM-PRO" panose="020F0600000000000000" pitchFamily="50" charset="-128"/>
                <a:ea typeface="HG丸ｺﾞｼｯｸM-PRO" panose="020F0600000000000000" pitchFamily="50" charset="-128"/>
              </a:rPr>
              <a:t>症例（</a:t>
            </a:r>
            <a:r>
              <a:rPr kumimoji="1" lang="ja-JP" altLang="en-US" sz="4800" dirty="0" smtClean="0">
                <a:latin typeface="HG丸ｺﾞｼｯｸM-PRO" panose="020F0600000000000000" pitchFamily="50" charset="-128"/>
                <a:ea typeface="HG丸ｺﾞｼｯｸM-PRO" panose="020F0600000000000000" pitchFamily="50" charset="-128"/>
              </a:rPr>
              <a:t>タイトルを入力）</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202363" y="3956908"/>
            <a:ext cx="5186362" cy="2084648"/>
          </a:xfrm>
        </p:spPr>
        <p:txBody>
          <a:bodyPr>
            <a:normAutofit fontScale="92500" lnSpcReduction="10000"/>
          </a:bodyPr>
          <a:lstStyle/>
          <a:p>
            <a:pPr marL="0" indent="0" algn="r">
              <a:buNone/>
            </a:pPr>
            <a:r>
              <a:rPr kumimoji="1" lang="ja-JP" altLang="en-US" sz="2000" dirty="0" smtClean="0">
                <a:latin typeface="HG丸ｺﾞｼｯｸM-PRO" panose="020F0600000000000000" pitchFamily="50" charset="-128"/>
                <a:ea typeface="HG丸ｺﾞｼｯｸM-PRO" panose="020F0600000000000000" pitchFamily="50" charset="-128"/>
              </a:rPr>
              <a:t>医療法人○○会　○○歯科医院</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lgn="r">
              <a:buNone/>
            </a:pPr>
            <a:r>
              <a:rPr lang="ja-JP" altLang="en-US" sz="2400" dirty="0" smtClean="0">
                <a:latin typeface="HG丸ｺﾞｼｯｸM-PRO" panose="020F0600000000000000" pitchFamily="50" charset="-128"/>
                <a:ea typeface="HG丸ｺﾞｼｯｸM-PRO" panose="020F0600000000000000" pitchFamily="50" charset="-128"/>
              </a:rPr>
              <a:t>歯科医師</a:t>
            </a: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4800" dirty="0" smtClean="0">
                <a:latin typeface="HG丸ｺﾞｼｯｸM-PRO" panose="020F0600000000000000" pitchFamily="50" charset="-128"/>
                <a:ea typeface="HG丸ｺﾞｼｯｸM-PRO" panose="020F0600000000000000" pitchFamily="50" charset="-128"/>
              </a:rPr>
              <a:t>○○ ○○</a:t>
            </a:r>
            <a:endParaRPr lang="en-US" altLang="ja-JP" sz="4800" dirty="0" smtClean="0">
              <a:latin typeface="HG丸ｺﾞｼｯｸM-PRO" panose="020F0600000000000000" pitchFamily="50" charset="-128"/>
              <a:ea typeface="HG丸ｺﾞｼｯｸM-PRO" panose="020F0600000000000000" pitchFamily="50" charset="-128"/>
            </a:endParaRPr>
          </a:p>
          <a:p>
            <a:pPr marL="0" indent="0" algn="r">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lgn="r">
              <a:buNone/>
            </a:pPr>
            <a:r>
              <a:rPr kumimoji="1" lang="en-US" altLang="ja-JP" sz="2000" dirty="0" smtClean="0">
                <a:latin typeface="HG丸ｺﾞｼｯｸM-PRO" panose="020F0600000000000000" pitchFamily="50" charset="-128"/>
                <a:ea typeface="HG丸ｺﾞｼｯｸM-PRO" panose="020F0600000000000000" pitchFamily="50" charset="-128"/>
              </a:rPr>
              <a:t>Excellent</a:t>
            </a:r>
            <a:r>
              <a:rPr kumimoji="1" lang="ja-JP" altLang="en-US" sz="2000" dirty="0" smtClean="0">
                <a:latin typeface="HG丸ｺﾞｼｯｸM-PRO" panose="020F0600000000000000" pitchFamily="50" charset="-128"/>
                <a:ea typeface="HG丸ｺﾞｼｯｸM-PRO" panose="020F0600000000000000" pitchFamily="50" charset="-128"/>
              </a:rPr>
              <a:t>　</a:t>
            </a:r>
            <a:r>
              <a:rPr kumimoji="1" lang="en-US" altLang="ja-JP" sz="2000" dirty="0" smtClean="0">
                <a:latin typeface="HG丸ｺﾞｼｯｸM-PRO" panose="020F0600000000000000" pitchFamily="50" charset="-128"/>
                <a:ea typeface="HG丸ｺﾞｼｯｸM-PRO" panose="020F0600000000000000" pitchFamily="50" charset="-128"/>
              </a:rPr>
              <a:t>Clinician </a:t>
            </a:r>
            <a:r>
              <a:rPr kumimoji="1" lang="ja-JP" altLang="en-US" sz="2000" dirty="0" smtClean="0">
                <a:latin typeface="HG丸ｺﾞｼｯｸM-PRO" panose="020F0600000000000000" pitchFamily="50" charset="-128"/>
                <a:ea typeface="HG丸ｺﾞｼｯｸM-PRO" panose="020F0600000000000000" pitchFamily="50" charset="-128"/>
              </a:rPr>
              <a:t>コース</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lgn="r">
              <a:buNone/>
            </a:pPr>
            <a:r>
              <a:rPr lang="ja-JP" altLang="en-US" sz="2000" dirty="0" smtClean="0">
                <a:latin typeface="HG丸ｺﾞｼｯｸM-PRO" panose="020F0600000000000000" pitchFamily="50" charset="-128"/>
                <a:ea typeface="HG丸ｺﾞｼｯｸM-PRO" panose="020F0600000000000000" pitchFamily="50" charset="-128"/>
              </a:rPr>
              <a:t>発表年月日　</a:t>
            </a:r>
            <a:r>
              <a:rPr lang="en-US" altLang="ja-JP" sz="2000" dirty="0" smtClean="0">
                <a:latin typeface="HG丸ｺﾞｼｯｸM-PRO" panose="020F0600000000000000" pitchFamily="50" charset="-128"/>
                <a:ea typeface="HG丸ｺﾞｼｯｸM-PRO" panose="020F0600000000000000" pitchFamily="50" charset="-128"/>
              </a:rPr>
              <a:t>2016</a:t>
            </a:r>
            <a:r>
              <a:rPr lang="ja-JP" altLang="en-US" sz="2000" dirty="0" smtClean="0">
                <a:latin typeface="HG丸ｺﾞｼｯｸM-PRO" panose="020F0600000000000000" pitchFamily="50" charset="-128"/>
                <a:ea typeface="HG丸ｺﾞｼｯｸM-PRO" panose="020F0600000000000000" pitchFamily="50" charset="-128"/>
              </a:rPr>
              <a:t>年○○月○○日</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r>
              <a:rPr kumimoji="1" lang="zh-TW" altLang="en-US" dirty="0" smtClean="0"/>
              <a:t>明海大学歯科総合委評価機構　様式４</a:t>
            </a:r>
            <a:endParaRPr kumimoji="1" lang="ja-JP" altLang="en-US" dirty="0"/>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3</a:t>
            </a:fld>
            <a:endParaRPr kumimoji="1" lang="ja-JP" altLang="en-US"/>
          </a:p>
        </p:txBody>
      </p:sp>
      <p:sp>
        <p:nvSpPr>
          <p:cNvPr id="6" name="円形吹き出し 5"/>
          <p:cNvSpPr/>
          <p:nvPr/>
        </p:nvSpPr>
        <p:spPr>
          <a:xfrm>
            <a:off x="4074695" y="882316"/>
            <a:ext cx="3304673" cy="1041786"/>
          </a:xfrm>
          <a:prstGeom prst="wedgeEllipse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短い言葉で　症例の特徴が分かるように記入します。</a:t>
            </a:r>
            <a:endParaRPr kumimoji="1" lang="ja-JP" altLang="en-US" dirty="0">
              <a:solidFill>
                <a:srgbClr val="FF0000"/>
              </a:solidFill>
            </a:endParaRPr>
          </a:p>
        </p:txBody>
      </p:sp>
      <p:sp>
        <p:nvSpPr>
          <p:cNvPr id="7" name="円形吹き出し 6"/>
          <p:cNvSpPr/>
          <p:nvPr/>
        </p:nvSpPr>
        <p:spPr>
          <a:xfrm>
            <a:off x="3836659" y="2965888"/>
            <a:ext cx="3304673" cy="1041786"/>
          </a:xfrm>
          <a:prstGeom prst="wedgeEllipseCallout">
            <a:avLst>
              <a:gd name="adj1" fmla="val 69943"/>
              <a:gd name="adj2" fmla="val 5942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所属が分かるように記入します。</a:t>
            </a:r>
            <a:endParaRPr kumimoji="1" lang="ja-JP" altLang="en-US" dirty="0">
              <a:solidFill>
                <a:srgbClr val="FF0000"/>
              </a:solidFill>
            </a:endParaRPr>
          </a:p>
        </p:txBody>
      </p:sp>
      <p:sp>
        <p:nvSpPr>
          <p:cNvPr id="8" name="円形吹き出し 7"/>
          <p:cNvSpPr/>
          <p:nvPr/>
        </p:nvSpPr>
        <p:spPr>
          <a:xfrm>
            <a:off x="3238838" y="3895357"/>
            <a:ext cx="3304673" cy="1135429"/>
          </a:xfrm>
          <a:prstGeom prst="wedgeEllipseCallout">
            <a:avLst>
              <a:gd name="adj1" fmla="val 71400"/>
              <a:gd name="adj2" fmla="val 207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お名前を記入します。</a:t>
            </a:r>
            <a:endParaRPr kumimoji="1" lang="ja-JP" altLang="en-US" dirty="0">
              <a:solidFill>
                <a:srgbClr val="FF0000"/>
              </a:solidFill>
            </a:endParaRPr>
          </a:p>
        </p:txBody>
      </p:sp>
      <p:sp>
        <p:nvSpPr>
          <p:cNvPr id="9" name="円形吹き出し 8"/>
          <p:cNvSpPr/>
          <p:nvPr/>
        </p:nvSpPr>
        <p:spPr>
          <a:xfrm>
            <a:off x="3238838" y="5162507"/>
            <a:ext cx="3304673" cy="879049"/>
          </a:xfrm>
          <a:prstGeom prst="wedgeEllipseCallout">
            <a:avLst>
              <a:gd name="adj1" fmla="val 69944"/>
              <a:gd name="adj2" fmla="val 306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発表年月日を記入します。</a:t>
            </a:r>
            <a:endParaRPr kumimoji="1" lang="ja-JP" altLang="en-US" dirty="0">
              <a:solidFill>
                <a:srgbClr val="FF0000"/>
              </a:solidFill>
            </a:endParaRPr>
          </a:p>
        </p:txBody>
      </p:sp>
    </p:spTree>
    <p:extLst>
      <p:ext uri="{BB962C8B-B14F-4D97-AF65-F5344CB8AC3E}">
        <p14:creationId xmlns:p14="http://schemas.microsoft.com/office/powerpoint/2010/main" val="411076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924102"/>
            <a:ext cx="10550525" cy="1325563"/>
          </a:xfrm>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○○○○の一</a:t>
            </a:r>
            <a:r>
              <a:rPr lang="ja-JP" altLang="en-US" sz="4800" dirty="0" smtClean="0">
                <a:latin typeface="HG丸ｺﾞｼｯｸM-PRO" panose="020F0600000000000000" pitchFamily="50" charset="-128"/>
                <a:ea typeface="HG丸ｺﾞｼｯｸM-PRO" panose="020F0600000000000000" pitchFamily="50" charset="-128"/>
              </a:rPr>
              <a:t>症例（</a:t>
            </a:r>
            <a:r>
              <a:rPr kumimoji="1" lang="ja-JP" altLang="en-US" sz="4800" dirty="0" smtClean="0">
                <a:latin typeface="HG丸ｺﾞｼｯｸM-PRO" panose="020F0600000000000000" pitchFamily="50" charset="-128"/>
                <a:ea typeface="HG丸ｺﾞｼｯｸM-PRO" panose="020F0600000000000000" pitchFamily="50" charset="-128"/>
              </a:rPr>
              <a:t>タイトルを入力）</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202363" y="3956908"/>
            <a:ext cx="5186362" cy="2084648"/>
          </a:xfrm>
        </p:spPr>
        <p:txBody>
          <a:bodyPr>
            <a:normAutofit fontScale="92500" lnSpcReduction="10000"/>
          </a:bodyPr>
          <a:lstStyle/>
          <a:p>
            <a:pPr marL="0" indent="0" algn="r">
              <a:buNone/>
            </a:pPr>
            <a:r>
              <a:rPr kumimoji="1" lang="ja-JP" altLang="en-US" sz="2000" dirty="0" smtClean="0">
                <a:latin typeface="HG丸ｺﾞｼｯｸM-PRO" panose="020F0600000000000000" pitchFamily="50" charset="-128"/>
                <a:ea typeface="HG丸ｺﾞｼｯｸM-PRO" panose="020F0600000000000000" pitchFamily="50" charset="-128"/>
              </a:rPr>
              <a:t>医療法人○○会　○○歯科医院</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lgn="r">
              <a:buNone/>
            </a:pPr>
            <a:r>
              <a:rPr lang="ja-JP" altLang="en-US" sz="2400" dirty="0" smtClean="0">
                <a:latin typeface="HG丸ｺﾞｼｯｸM-PRO" panose="020F0600000000000000" pitchFamily="50" charset="-128"/>
                <a:ea typeface="HG丸ｺﾞｼｯｸM-PRO" panose="020F0600000000000000" pitchFamily="50" charset="-128"/>
              </a:rPr>
              <a:t>歯科医師</a:t>
            </a: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4800" dirty="0" smtClean="0">
                <a:latin typeface="HG丸ｺﾞｼｯｸM-PRO" panose="020F0600000000000000" pitchFamily="50" charset="-128"/>
                <a:ea typeface="HG丸ｺﾞｼｯｸM-PRO" panose="020F0600000000000000" pitchFamily="50" charset="-128"/>
              </a:rPr>
              <a:t>○○ ○○</a:t>
            </a:r>
            <a:endParaRPr lang="en-US" altLang="ja-JP" sz="4800" dirty="0" smtClean="0">
              <a:latin typeface="HG丸ｺﾞｼｯｸM-PRO" panose="020F0600000000000000" pitchFamily="50" charset="-128"/>
              <a:ea typeface="HG丸ｺﾞｼｯｸM-PRO" panose="020F0600000000000000" pitchFamily="50" charset="-128"/>
            </a:endParaRPr>
          </a:p>
          <a:p>
            <a:pPr marL="0" indent="0" algn="r">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lgn="r">
              <a:buNone/>
            </a:pPr>
            <a:r>
              <a:rPr kumimoji="1" lang="en-US" altLang="ja-JP" sz="2000" dirty="0" smtClean="0">
                <a:latin typeface="HG丸ｺﾞｼｯｸM-PRO" panose="020F0600000000000000" pitchFamily="50" charset="-128"/>
                <a:ea typeface="HG丸ｺﾞｼｯｸM-PRO" panose="020F0600000000000000" pitchFamily="50" charset="-128"/>
              </a:rPr>
              <a:t>Excellent</a:t>
            </a:r>
            <a:r>
              <a:rPr kumimoji="1" lang="ja-JP" altLang="en-US" sz="2000" dirty="0" smtClean="0">
                <a:latin typeface="HG丸ｺﾞｼｯｸM-PRO" panose="020F0600000000000000" pitchFamily="50" charset="-128"/>
                <a:ea typeface="HG丸ｺﾞｼｯｸM-PRO" panose="020F0600000000000000" pitchFamily="50" charset="-128"/>
              </a:rPr>
              <a:t>　</a:t>
            </a:r>
            <a:r>
              <a:rPr kumimoji="1" lang="en-US" altLang="ja-JP" sz="2000" dirty="0" smtClean="0">
                <a:latin typeface="HG丸ｺﾞｼｯｸM-PRO" panose="020F0600000000000000" pitchFamily="50" charset="-128"/>
                <a:ea typeface="HG丸ｺﾞｼｯｸM-PRO" panose="020F0600000000000000" pitchFamily="50" charset="-128"/>
              </a:rPr>
              <a:t>Clinician </a:t>
            </a:r>
            <a:r>
              <a:rPr kumimoji="1" lang="ja-JP" altLang="en-US" sz="2000" dirty="0" smtClean="0">
                <a:latin typeface="HG丸ｺﾞｼｯｸM-PRO" panose="020F0600000000000000" pitchFamily="50" charset="-128"/>
                <a:ea typeface="HG丸ｺﾞｼｯｸM-PRO" panose="020F0600000000000000" pitchFamily="50" charset="-128"/>
              </a:rPr>
              <a:t>コース</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lgn="r">
              <a:buNone/>
            </a:pPr>
            <a:r>
              <a:rPr lang="ja-JP" altLang="en-US" sz="2000" dirty="0" smtClean="0">
                <a:latin typeface="HG丸ｺﾞｼｯｸM-PRO" panose="020F0600000000000000" pitchFamily="50" charset="-128"/>
                <a:ea typeface="HG丸ｺﾞｼｯｸM-PRO" panose="020F0600000000000000" pitchFamily="50" charset="-128"/>
              </a:rPr>
              <a:t>発表年月日　</a:t>
            </a:r>
            <a:r>
              <a:rPr lang="en-US" altLang="ja-JP" sz="2000" dirty="0" smtClean="0">
                <a:latin typeface="HG丸ｺﾞｼｯｸM-PRO" panose="020F0600000000000000" pitchFamily="50" charset="-128"/>
                <a:ea typeface="HG丸ｺﾞｼｯｸM-PRO" panose="020F0600000000000000" pitchFamily="50" charset="-128"/>
              </a:rPr>
              <a:t>2016</a:t>
            </a:r>
            <a:r>
              <a:rPr lang="ja-JP" altLang="en-US" sz="2000" dirty="0" smtClean="0">
                <a:latin typeface="HG丸ｺﾞｼｯｸM-PRO" panose="020F0600000000000000" pitchFamily="50" charset="-128"/>
                <a:ea typeface="HG丸ｺﾞｼｯｸM-PRO" panose="020F0600000000000000" pitchFamily="50" charset="-128"/>
              </a:rPr>
              <a:t>年○○月○○日</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r>
              <a:rPr kumimoji="1" lang="zh-TW" altLang="en-US" dirty="0" smtClean="0"/>
              <a:t>明海大学歯科総合委評価機構　様式４</a:t>
            </a:r>
            <a:endParaRPr kumimoji="1" lang="ja-JP" altLang="en-US" dirty="0"/>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4</a:t>
            </a:fld>
            <a:endParaRPr kumimoji="1" lang="ja-JP" altLang="en-US"/>
          </a:p>
        </p:txBody>
      </p:sp>
    </p:spTree>
    <p:extLst>
      <p:ext uri="{BB962C8B-B14F-4D97-AF65-F5344CB8AC3E}">
        <p14:creationId xmlns:p14="http://schemas.microsoft.com/office/powerpoint/2010/main" val="2814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8" y="0"/>
            <a:ext cx="10550525" cy="1052513"/>
          </a:xfrm>
        </p:spPr>
        <p:txBody>
          <a:bodyPr>
            <a:normAutofit/>
          </a:bodyPr>
          <a:lstStyle/>
          <a:p>
            <a:pPr algn="ctr"/>
            <a:r>
              <a:rPr kumimoji="1" lang="ja-JP" altLang="en-US" sz="4800" dirty="0" smtClean="0">
                <a:latin typeface="HG丸ｺﾞｼｯｸM-PRO" panose="020F0600000000000000" pitchFamily="50" charset="-128"/>
                <a:ea typeface="HG丸ｺﾞｼｯｸM-PRO" panose="020F0600000000000000" pitchFamily="50" charset="-128"/>
              </a:rPr>
              <a:t>症　例</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838199" y="1253331"/>
            <a:ext cx="10550525" cy="4351338"/>
          </a:xfrm>
        </p:spPr>
        <p:txBody>
          <a:bodyPr>
            <a:noAutofit/>
          </a:bodyPr>
          <a:lstStyle/>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患　者：○○歳</a:t>
            </a: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○性</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初診日：○○○○年○○月</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主　訴：○○○○（例奥歯が痛い）</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1620838" indent="-1620838">
              <a:buNone/>
            </a:pPr>
            <a:r>
              <a:rPr kumimoji="1" lang="ja-JP" altLang="en-US" sz="3200" dirty="0" smtClean="0">
                <a:latin typeface="HG丸ｺﾞｼｯｸM-PRO" panose="020F0600000000000000" pitchFamily="50" charset="-128"/>
                <a:ea typeface="HG丸ｺﾞｼｯｸM-PRO" panose="020F0600000000000000" pitchFamily="50" charset="-128"/>
              </a:rPr>
              <a:t>現病歴：○○○○（例１週間ほど前より右下７に冷水痛を認めたが放置、来院前日に自発痛を認めたため来院</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歯科既往歴：</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全身既往歴：</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家族歴：特記すべき事項なし</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r>
              <a:rPr kumimoji="1" lang="zh-TW" altLang="en-US" dirty="0" smtClean="0"/>
              <a:t>明海大学歯科総合委評価機構　様式４</a:t>
            </a:r>
            <a:endParaRPr kumimoji="1" lang="ja-JP" altLang="en-US" dirty="0"/>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5</a:t>
            </a:fld>
            <a:endParaRPr kumimoji="1" lang="ja-JP" altLang="en-US"/>
          </a:p>
        </p:txBody>
      </p:sp>
      <p:sp>
        <p:nvSpPr>
          <p:cNvPr id="6" name="円形吹き出し 5"/>
          <p:cNvSpPr/>
          <p:nvPr/>
        </p:nvSpPr>
        <p:spPr>
          <a:xfrm>
            <a:off x="431469" y="73055"/>
            <a:ext cx="4509499" cy="1079867"/>
          </a:xfrm>
          <a:prstGeom prst="wedgeEllipseCallout">
            <a:avLst>
              <a:gd name="adj1" fmla="val 19503"/>
              <a:gd name="adj2" fmla="val 632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年齢と性別を記入します。本人を特定できる情報は記載しないようにします。</a:t>
            </a:r>
            <a:endParaRPr kumimoji="1" lang="ja-JP" altLang="en-US" dirty="0">
              <a:solidFill>
                <a:srgbClr val="FF0000"/>
              </a:solidFill>
            </a:endParaRPr>
          </a:p>
        </p:txBody>
      </p:sp>
      <p:sp>
        <p:nvSpPr>
          <p:cNvPr id="7" name="円形吹き出し 6"/>
          <p:cNvSpPr/>
          <p:nvPr/>
        </p:nvSpPr>
        <p:spPr>
          <a:xfrm>
            <a:off x="5578642" y="922012"/>
            <a:ext cx="3304673" cy="879049"/>
          </a:xfrm>
          <a:prstGeom prst="wedgeEllipseCallout">
            <a:avLst>
              <a:gd name="adj1" fmla="val -55299"/>
              <a:gd name="adj2" fmla="val 598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初診日を西暦で入力してください。</a:t>
            </a:r>
            <a:endParaRPr kumimoji="1" lang="ja-JP" altLang="en-US" dirty="0">
              <a:solidFill>
                <a:srgbClr val="FF0000"/>
              </a:solidFill>
            </a:endParaRPr>
          </a:p>
        </p:txBody>
      </p:sp>
      <p:sp>
        <p:nvSpPr>
          <p:cNvPr id="8" name="円形吹き出し 7"/>
          <p:cNvSpPr/>
          <p:nvPr/>
        </p:nvSpPr>
        <p:spPr>
          <a:xfrm>
            <a:off x="7463590" y="1253330"/>
            <a:ext cx="4562808" cy="1666333"/>
          </a:xfrm>
          <a:prstGeom prst="wedgeEllipseCallout">
            <a:avLst>
              <a:gd name="adj1" fmla="val -57342"/>
              <a:gd name="adj2" fmla="val 180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主訴を患者の言葉で記入します。注意点：患者の希望はその中に潜在している主訴を見つけ出してください。</a:t>
            </a:r>
            <a:endParaRPr kumimoji="1" lang="ja-JP" altLang="en-US" dirty="0">
              <a:solidFill>
                <a:srgbClr val="FF0000"/>
              </a:solidFill>
            </a:endParaRPr>
          </a:p>
        </p:txBody>
      </p:sp>
      <p:sp>
        <p:nvSpPr>
          <p:cNvPr id="9" name="円形吹き出し 8"/>
          <p:cNvSpPr/>
          <p:nvPr/>
        </p:nvSpPr>
        <p:spPr>
          <a:xfrm>
            <a:off x="3616074" y="4124869"/>
            <a:ext cx="3282031" cy="703805"/>
          </a:xfrm>
          <a:prstGeom prst="wedgeEllipseCallout">
            <a:avLst>
              <a:gd name="adj1" fmla="val -57342"/>
              <a:gd name="adj2" fmla="val 180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全顎的な治療や矯正歴などを記入。</a:t>
            </a:r>
            <a:endParaRPr kumimoji="1" lang="ja-JP" altLang="en-US" dirty="0">
              <a:solidFill>
                <a:srgbClr val="FF0000"/>
              </a:solidFill>
            </a:endParaRPr>
          </a:p>
        </p:txBody>
      </p:sp>
      <p:sp>
        <p:nvSpPr>
          <p:cNvPr id="10" name="円形吹き出し 9"/>
          <p:cNvSpPr/>
          <p:nvPr/>
        </p:nvSpPr>
        <p:spPr>
          <a:xfrm>
            <a:off x="3937626" y="4828674"/>
            <a:ext cx="4468437" cy="703805"/>
          </a:xfrm>
          <a:prstGeom prst="wedgeEllipseCallout">
            <a:avLst>
              <a:gd name="adj1" fmla="val -66140"/>
              <a:gd name="adj2" fmla="val 66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アレルギーや全身疾患や喫煙について記入してください。</a:t>
            </a:r>
            <a:endParaRPr kumimoji="1" lang="ja-JP" altLang="en-US" dirty="0">
              <a:solidFill>
                <a:srgbClr val="FF0000"/>
              </a:solidFill>
            </a:endParaRPr>
          </a:p>
        </p:txBody>
      </p:sp>
      <p:sp>
        <p:nvSpPr>
          <p:cNvPr id="11" name="円形吹き出し 10"/>
          <p:cNvSpPr/>
          <p:nvPr/>
        </p:nvSpPr>
        <p:spPr>
          <a:xfrm>
            <a:off x="6898105" y="5461786"/>
            <a:ext cx="3930316" cy="1259688"/>
          </a:xfrm>
          <a:prstGeom prst="wedgeEllipseCallout">
            <a:avLst>
              <a:gd name="adj1" fmla="val -66548"/>
              <a:gd name="adj2" fmla="val -1498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全身</a:t>
            </a:r>
            <a:r>
              <a:rPr lang="ja-JP" altLang="en-US" dirty="0" smtClean="0">
                <a:solidFill>
                  <a:srgbClr val="FF0000"/>
                </a:solidFill>
              </a:rPr>
              <a:t>疾患や不正咬合の状態など遺伝的関連が疑われるものについて記入してください。</a:t>
            </a:r>
            <a:endParaRPr kumimoji="1" lang="ja-JP" altLang="en-US" dirty="0">
              <a:solidFill>
                <a:srgbClr val="FF0000"/>
              </a:solidFill>
            </a:endParaRPr>
          </a:p>
        </p:txBody>
      </p:sp>
      <p:sp>
        <p:nvSpPr>
          <p:cNvPr id="12" name="円形吹き出し 11"/>
          <p:cNvSpPr/>
          <p:nvPr/>
        </p:nvSpPr>
        <p:spPr>
          <a:xfrm>
            <a:off x="7463590" y="3749028"/>
            <a:ext cx="4391526" cy="1512783"/>
          </a:xfrm>
          <a:prstGeom prst="wedgeEllipseCallout">
            <a:avLst>
              <a:gd name="adj1" fmla="val -67607"/>
              <a:gd name="adj2" fmla="val -4803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主訴に対して、その部位および発症時期、経過などについて専門用語で記入。</a:t>
            </a:r>
            <a:endParaRPr lang="en-US" altLang="ja-JP" dirty="0" smtClean="0">
              <a:solidFill>
                <a:srgbClr val="FF0000"/>
              </a:solidFill>
            </a:endParaRPr>
          </a:p>
          <a:p>
            <a:pPr algn="ctr"/>
            <a:r>
              <a:rPr lang="ja-JP" altLang="en-US" dirty="0" smtClean="0">
                <a:solidFill>
                  <a:srgbClr val="FF0000"/>
                </a:solidFill>
              </a:rPr>
              <a:t>文章の最後を「○○のため来院」で締めくくる。</a:t>
            </a:r>
            <a:endParaRPr lang="en-US" altLang="ja-JP" dirty="0" smtClean="0">
              <a:solidFill>
                <a:srgbClr val="FF0000"/>
              </a:solidFill>
            </a:endParaRPr>
          </a:p>
        </p:txBody>
      </p:sp>
      <p:sp>
        <p:nvSpPr>
          <p:cNvPr id="13" name="円形吹き出し 12"/>
          <p:cNvSpPr/>
          <p:nvPr/>
        </p:nvSpPr>
        <p:spPr>
          <a:xfrm>
            <a:off x="131387" y="3364831"/>
            <a:ext cx="2095750" cy="982579"/>
          </a:xfrm>
          <a:prstGeom prst="wedgeEllipseCallout">
            <a:avLst>
              <a:gd name="adj1" fmla="val 62835"/>
              <a:gd name="adj2" fmla="val -194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文字の頭をルーラーで揃えます。</a:t>
            </a:r>
            <a:endParaRPr kumimoji="1" lang="ja-JP" altLang="en-US" dirty="0">
              <a:solidFill>
                <a:srgbClr val="FF0000"/>
              </a:solidFill>
            </a:endParaRPr>
          </a:p>
        </p:txBody>
      </p:sp>
    </p:spTree>
    <p:extLst>
      <p:ext uri="{BB962C8B-B14F-4D97-AF65-F5344CB8AC3E}">
        <p14:creationId xmlns:p14="http://schemas.microsoft.com/office/powerpoint/2010/main" val="330972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8" y="0"/>
            <a:ext cx="10550525" cy="1052513"/>
          </a:xfrm>
        </p:spPr>
        <p:txBody>
          <a:bodyPr>
            <a:normAutofit/>
          </a:bodyPr>
          <a:lstStyle/>
          <a:p>
            <a:pPr algn="ctr"/>
            <a:r>
              <a:rPr kumimoji="1" lang="ja-JP" altLang="en-US" sz="4800" dirty="0" smtClean="0">
                <a:latin typeface="HG丸ｺﾞｼｯｸM-PRO" panose="020F0600000000000000" pitchFamily="50" charset="-128"/>
                <a:ea typeface="HG丸ｺﾞｼｯｸM-PRO" panose="020F0600000000000000" pitchFamily="50" charset="-128"/>
              </a:rPr>
              <a:t>症　例</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838199" y="1253331"/>
            <a:ext cx="10550525" cy="4351338"/>
          </a:xfrm>
        </p:spPr>
        <p:txBody>
          <a:bodyPr>
            <a:noAutofit/>
          </a:bodyPr>
          <a:lstStyle/>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患　者：○○歳</a:t>
            </a: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○性</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初診日：○○○○年○○月</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主　訴：○○○○（例奥歯が痛い）</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1620838" indent="-1620838">
              <a:buNone/>
            </a:pPr>
            <a:r>
              <a:rPr kumimoji="1" lang="ja-JP" altLang="en-US" sz="3200" dirty="0" smtClean="0">
                <a:latin typeface="HG丸ｺﾞｼｯｸM-PRO" panose="020F0600000000000000" pitchFamily="50" charset="-128"/>
                <a:ea typeface="HG丸ｺﾞｼｯｸM-PRO" panose="020F0600000000000000" pitchFamily="50" charset="-128"/>
              </a:rPr>
              <a:t>現病歴：○○○○（例１週間ほど前より右下７に冷水痛を認めたが放置、来院前日に自発痛を認めたため来院</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歯科既往歴：</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全身既往歴：</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家族歴：特記すべき事項なし</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r>
              <a:rPr kumimoji="1" lang="zh-TW" altLang="en-US" dirty="0" smtClean="0"/>
              <a:t>明海大学歯科総合委評価機構　様式４</a:t>
            </a:r>
            <a:endParaRPr kumimoji="1" lang="ja-JP" altLang="en-US" dirty="0"/>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6</a:t>
            </a:fld>
            <a:endParaRPr kumimoji="1" lang="ja-JP" altLang="en-US"/>
          </a:p>
        </p:txBody>
      </p:sp>
    </p:spTree>
    <p:extLst>
      <p:ext uri="{BB962C8B-B14F-4D97-AF65-F5344CB8AC3E}">
        <p14:creationId xmlns:p14="http://schemas.microsoft.com/office/powerpoint/2010/main" val="2914766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0"/>
            <a:ext cx="2869315" cy="1052513"/>
          </a:xfrm>
        </p:spPr>
        <p:txBody>
          <a:bodyPr>
            <a:normAutofit/>
          </a:bodyPr>
          <a:lstStyle/>
          <a:p>
            <a:r>
              <a:rPr kumimoji="1"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7</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51" y="2420902"/>
            <a:ext cx="2709949" cy="216130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26" y="2421557"/>
            <a:ext cx="2709949" cy="2161309"/>
          </a:xfrm>
          <a:prstGeom prst="rect">
            <a:avLst/>
          </a:prstGeom>
        </p:spPr>
      </p:pic>
      <p:pic>
        <p:nvPicPr>
          <p:cNvPr id="6" name="コンテンツ プレースホルダー 3"/>
          <p:cNvPicPr>
            <a:picLocks/>
          </p:cNvPicPr>
          <p:nvPr/>
        </p:nvPicPr>
        <p:blipFill rotWithShape="1">
          <a:blip r:embed="rId4" cstate="print">
            <a:extLst>
              <a:ext uri="{28A0092B-C50C-407E-A947-70E740481C1C}">
                <a14:useLocalDpi xmlns:a14="http://schemas.microsoft.com/office/drawing/2010/main" val="0"/>
              </a:ext>
            </a:extLst>
          </a:blip>
          <a:stretch/>
        </p:blipFill>
        <p:spPr>
          <a:xfrm>
            <a:off x="4507375" y="2421557"/>
            <a:ext cx="3250276" cy="2161309"/>
          </a:xfrm>
          <a:prstGeom prst="rect">
            <a:avLst/>
          </a:prstGeom>
        </p:spPr>
      </p:pic>
      <p:pic>
        <p:nvPicPr>
          <p:cNvPr id="7" name="図 6"/>
          <p:cNvPicPr>
            <a:picLocks/>
          </p:cNvPicPr>
          <p:nvPr/>
        </p:nvPicPr>
        <p:blipFill rotWithShape="1">
          <a:blip r:embed="rId5" cstate="print">
            <a:extLst>
              <a:ext uri="{28A0092B-C50C-407E-A947-70E740481C1C}">
                <a14:useLocalDpi xmlns:a14="http://schemas.microsoft.com/office/drawing/2010/main" val="0"/>
              </a:ext>
            </a:extLst>
          </a:blip>
          <a:stretch/>
        </p:blipFill>
        <p:spPr>
          <a:xfrm>
            <a:off x="4507375" y="259593"/>
            <a:ext cx="3250276" cy="2161309"/>
          </a:xfrm>
          <a:prstGeom prst="rect">
            <a:avLst/>
          </a:prstGeom>
        </p:spPr>
      </p:pic>
      <p:pic>
        <p:nvPicPr>
          <p:cNvPr id="8" name="図 7"/>
          <p:cNvPicPr>
            <a:picLocks/>
          </p:cNvPicPr>
          <p:nvPr/>
        </p:nvPicPr>
        <p:blipFill>
          <a:blip r:embed="rId6" cstate="print"/>
          <a:stretch>
            <a:fillRect/>
          </a:stretch>
        </p:blipFill>
        <p:spPr>
          <a:xfrm>
            <a:off x="4517651" y="4583520"/>
            <a:ext cx="3240000" cy="2160000"/>
          </a:xfrm>
          <a:prstGeom prst="rect">
            <a:avLst/>
          </a:prstGeom>
        </p:spPr>
      </p:pic>
      <p:sp>
        <p:nvSpPr>
          <p:cNvPr id="9" name="正方形/長方形 8"/>
          <p:cNvSpPr/>
          <p:nvPr/>
        </p:nvSpPr>
        <p:spPr>
          <a:xfrm>
            <a:off x="934299" y="906127"/>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10" name="円形吹き出し 9"/>
          <p:cNvSpPr/>
          <p:nvPr/>
        </p:nvSpPr>
        <p:spPr>
          <a:xfrm>
            <a:off x="0" y="1368609"/>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撮影年月日を記入します。</a:t>
            </a:r>
            <a:endParaRPr kumimoji="1" lang="ja-JP" altLang="en-US" dirty="0">
              <a:solidFill>
                <a:srgbClr val="FF0000"/>
              </a:solidFill>
            </a:endParaRPr>
          </a:p>
        </p:txBody>
      </p:sp>
      <p:sp>
        <p:nvSpPr>
          <p:cNvPr id="12" name="円形吹き出し 11"/>
          <p:cNvSpPr/>
          <p:nvPr/>
        </p:nvSpPr>
        <p:spPr>
          <a:xfrm>
            <a:off x="0" y="4755454"/>
            <a:ext cx="4466146" cy="1600895"/>
          </a:xfrm>
          <a:prstGeom prst="wedgeEllipseCallout">
            <a:avLst>
              <a:gd name="adj1" fmla="val 11520"/>
              <a:gd name="adj2" fmla="val -666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側方面観は同一の倍率で撮影したものを使ってください。ミラーを使って撮影している方は反転していることを確認してください。</a:t>
            </a:r>
            <a:endParaRPr kumimoji="1" lang="ja-JP" altLang="en-US" dirty="0">
              <a:solidFill>
                <a:srgbClr val="FF0000"/>
              </a:solidFill>
            </a:endParaRPr>
          </a:p>
        </p:txBody>
      </p:sp>
      <p:sp>
        <p:nvSpPr>
          <p:cNvPr id="13" name="円形吹き出し 12"/>
          <p:cNvSpPr/>
          <p:nvPr/>
        </p:nvSpPr>
        <p:spPr>
          <a:xfrm>
            <a:off x="8084052" y="460463"/>
            <a:ext cx="3304673" cy="1320211"/>
          </a:xfrm>
          <a:prstGeom prst="wedgeEllipseCallout">
            <a:avLst>
              <a:gd name="adj1" fmla="val -66464"/>
              <a:gd name="adj2" fmla="val 148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咬合面観は上下同じ倍率で作成したものを使用してください。</a:t>
            </a:r>
            <a:endParaRPr kumimoji="1" lang="ja-JP" altLang="en-US" dirty="0">
              <a:solidFill>
                <a:srgbClr val="FF0000"/>
              </a:solidFill>
            </a:endParaRPr>
          </a:p>
        </p:txBody>
      </p:sp>
      <p:sp>
        <p:nvSpPr>
          <p:cNvPr id="14" name="円形吹き出し 13"/>
          <p:cNvSpPr/>
          <p:nvPr/>
        </p:nvSpPr>
        <p:spPr>
          <a:xfrm>
            <a:off x="7815142" y="4596614"/>
            <a:ext cx="3831426" cy="2124861"/>
          </a:xfrm>
          <a:prstGeom prst="wedgeEllipseCallout">
            <a:avLst>
              <a:gd name="adj1" fmla="val -47532"/>
              <a:gd name="adj2" fmla="val -423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口腔内写真は</a:t>
            </a:r>
            <a:r>
              <a:rPr kumimoji="1" lang="ja-JP" altLang="en-US" u="sng" dirty="0" smtClean="0">
                <a:solidFill>
                  <a:srgbClr val="FF0000"/>
                </a:solidFill>
              </a:rPr>
              <a:t>トリミングしない</a:t>
            </a:r>
            <a:r>
              <a:rPr kumimoji="1" lang="ja-JP" altLang="en-US" dirty="0" smtClean="0">
                <a:solidFill>
                  <a:srgbClr val="FF0000"/>
                </a:solidFill>
              </a:rPr>
              <a:t>でサイズ縦の６ｃｍ、横９ｃｍになるように図形の書式設定で調整して貼り付けてください。</a:t>
            </a:r>
            <a:endParaRPr kumimoji="1" lang="ja-JP" altLang="en-US" dirty="0">
              <a:solidFill>
                <a:srgbClr val="FF0000"/>
              </a:solidFill>
            </a:endParaRPr>
          </a:p>
        </p:txBody>
      </p:sp>
    </p:spTree>
    <p:extLst>
      <p:ext uri="{BB962C8B-B14F-4D97-AF65-F5344CB8AC3E}">
        <p14:creationId xmlns:p14="http://schemas.microsoft.com/office/powerpoint/2010/main" val="396510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0"/>
            <a:ext cx="2869315" cy="1052513"/>
          </a:xfrm>
        </p:spPr>
        <p:txBody>
          <a:bodyPr>
            <a:normAutofit/>
          </a:bodyPr>
          <a:lstStyle/>
          <a:p>
            <a:r>
              <a:rPr kumimoji="1"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8</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51" y="2420902"/>
            <a:ext cx="2709949" cy="216130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26" y="2420902"/>
            <a:ext cx="2709949" cy="2161309"/>
          </a:xfrm>
          <a:prstGeom prst="rect">
            <a:avLst/>
          </a:prstGeom>
        </p:spPr>
      </p:pic>
      <p:pic>
        <p:nvPicPr>
          <p:cNvPr id="6" name="コンテンツ プレースホルダー 3"/>
          <p:cNvPicPr>
            <a:picLocks/>
          </p:cNvPicPr>
          <p:nvPr/>
        </p:nvPicPr>
        <p:blipFill rotWithShape="1">
          <a:blip r:embed="rId4" cstate="print">
            <a:extLst>
              <a:ext uri="{28A0092B-C50C-407E-A947-70E740481C1C}">
                <a14:useLocalDpi xmlns:a14="http://schemas.microsoft.com/office/drawing/2010/main" val="0"/>
              </a:ext>
            </a:extLst>
          </a:blip>
          <a:stretch/>
        </p:blipFill>
        <p:spPr>
          <a:xfrm>
            <a:off x="4507375" y="2420902"/>
            <a:ext cx="3250276" cy="2161309"/>
          </a:xfrm>
          <a:prstGeom prst="rect">
            <a:avLst/>
          </a:prstGeom>
        </p:spPr>
      </p:pic>
      <p:pic>
        <p:nvPicPr>
          <p:cNvPr id="7" name="図 6"/>
          <p:cNvPicPr>
            <a:picLocks/>
          </p:cNvPicPr>
          <p:nvPr/>
        </p:nvPicPr>
        <p:blipFill rotWithShape="1">
          <a:blip r:embed="rId5" cstate="print">
            <a:extLst>
              <a:ext uri="{28A0092B-C50C-407E-A947-70E740481C1C}">
                <a14:useLocalDpi xmlns:a14="http://schemas.microsoft.com/office/drawing/2010/main" val="0"/>
              </a:ext>
            </a:extLst>
          </a:blip>
          <a:stretch/>
        </p:blipFill>
        <p:spPr>
          <a:xfrm>
            <a:off x="4515506" y="259593"/>
            <a:ext cx="3250276" cy="2161309"/>
          </a:xfrm>
          <a:prstGeom prst="rect">
            <a:avLst/>
          </a:prstGeom>
        </p:spPr>
      </p:pic>
      <p:pic>
        <p:nvPicPr>
          <p:cNvPr id="8" name="図 7"/>
          <p:cNvPicPr>
            <a:picLocks/>
          </p:cNvPicPr>
          <p:nvPr/>
        </p:nvPicPr>
        <p:blipFill>
          <a:blip r:embed="rId6" cstate="print"/>
          <a:stretch>
            <a:fillRect/>
          </a:stretch>
        </p:blipFill>
        <p:spPr>
          <a:xfrm>
            <a:off x="4526327" y="4582211"/>
            <a:ext cx="3266538" cy="2199230"/>
          </a:xfrm>
          <a:prstGeom prst="rect">
            <a:avLst/>
          </a:prstGeom>
        </p:spPr>
      </p:pic>
      <p:sp>
        <p:nvSpPr>
          <p:cNvPr id="9" name="正方形/長方形 8"/>
          <p:cNvSpPr/>
          <p:nvPr/>
        </p:nvSpPr>
        <p:spPr>
          <a:xfrm>
            <a:off x="934299" y="906127"/>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Tree>
    <p:extLst>
      <p:ext uri="{BB962C8B-B14F-4D97-AF65-F5344CB8AC3E}">
        <p14:creationId xmlns:p14="http://schemas.microsoft.com/office/powerpoint/2010/main" val="233998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1"/>
            <a:ext cx="2869315" cy="1052513"/>
          </a:xfrm>
        </p:spPr>
        <p:txBody>
          <a:bodyPr>
            <a:normAutofit/>
          </a:bodyPr>
          <a:lstStyle/>
          <a:p>
            <a:r>
              <a:rPr kumimoji="1" lang="ja-JP" altLang="en-US" dirty="0" smtClean="0"/>
              <a:t>初 診 時</a:t>
            </a:r>
            <a:endParaRPr kumimoji="1" lang="ja-JP" altLang="en-US" dirty="0"/>
          </a:p>
        </p:txBody>
      </p:sp>
      <p:sp>
        <p:nvSpPr>
          <p:cNvPr id="3" name="スライド番号プレースホルダー 2"/>
          <p:cNvSpPr>
            <a:spLocks noGrp="1"/>
          </p:cNvSpPr>
          <p:nvPr>
            <p:ph type="sldNum" sz="quarter" idx="12"/>
          </p:nvPr>
        </p:nvSpPr>
        <p:spPr/>
        <p:txBody>
          <a:bodyPr/>
          <a:lstStyle/>
          <a:p>
            <a:fld id="{AB4548AD-B379-4735-B385-BE44E240BBD5}" type="slidenum">
              <a:rPr kumimoji="1" lang="ja-JP" altLang="en-US" smtClean="0"/>
              <a:t>9</a:t>
            </a:fld>
            <a:endParaRPr kumimoji="1" lang="ja-JP" altLang="en-US"/>
          </a:p>
        </p:txBody>
      </p:sp>
      <p:pic>
        <p:nvPicPr>
          <p:cNvPr id="9"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l="3846" t="14121" r="3959" b="6916"/>
          <a:stretch/>
        </p:blipFill>
        <p:spPr>
          <a:xfrm>
            <a:off x="461215" y="1052512"/>
            <a:ext cx="11342594" cy="5562742"/>
          </a:xfrm>
          <a:prstGeom prst="rect">
            <a:avLst/>
          </a:prstGeom>
        </p:spPr>
      </p:pic>
      <p:sp>
        <p:nvSpPr>
          <p:cNvPr id="4" name="正方形/長方形 3"/>
          <p:cNvSpPr/>
          <p:nvPr/>
        </p:nvSpPr>
        <p:spPr>
          <a:xfrm>
            <a:off x="8202629" y="341590"/>
            <a:ext cx="2948243" cy="369332"/>
          </a:xfrm>
          <a:prstGeom prst="rect">
            <a:avLst/>
          </a:prstGeom>
        </p:spPr>
        <p:txBody>
          <a:bodyPr wrap="none">
            <a:spAutoFit/>
          </a:bodyPr>
          <a:lstStyle/>
          <a:p>
            <a:pPr algn="r"/>
            <a:r>
              <a:rPr lang="ja-JP" altLang="en-US" dirty="0" smtClean="0">
                <a:latin typeface="HG丸ｺﾞｼｯｸM-PRO" panose="020F0600000000000000" pitchFamily="50" charset="-128"/>
                <a:ea typeface="HG丸ｺﾞｼｯｸM-PRO" panose="020F0600000000000000" pitchFamily="50" charset="-128"/>
              </a:rPr>
              <a:t>（</a:t>
            </a:r>
            <a:r>
              <a:rPr lang="en-US" altLang="ja-JP" dirty="0" smtClean="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a:t>
            </a:r>
            <a:r>
              <a:rPr lang="ja-JP" altLang="en-US" dirty="0" smtClean="0">
                <a:latin typeface="HG丸ｺﾞｼｯｸM-PRO" panose="020F0600000000000000" pitchFamily="50" charset="-128"/>
                <a:ea typeface="HG丸ｺﾞｼｯｸM-PRO" panose="020F0600000000000000" pitchFamily="50" charset="-128"/>
              </a:rPr>
              <a:t>○○日）</a:t>
            </a:r>
            <a:endParaRPr lang="ja-JP" altLang="en-US" dirty="0">
              <a:latin typeface="HG丸ｺﾞｼｯｸM-PRO" panose="020F0600000000000000" pitchFamily="50" charset="-128"/>
              <a:ea typeface="HG丸ｺﾞｼｯｸM-PRO" panose="020F0600000000000000" pitchFamily="50" charset="-128"/>
            </a:endParaRPr>
          </a:p>
        </p:txBody>
      </p:sp>
      <p:sp>
        <p:nvSpPr>
          <p:cNvPr id="6" name="円形吹き出し 5"/>
          <p:cNvSpPr/>
          <p:nvPr/>
        </p:nvSpPr>
        <p:spPr>
          <a:xfrm>
            <a:off x="7299158" y="884386"/>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撮影年月日を記入します。</a:t>
            </a:r>
            <a:endParaRPr kumimoji="1" lang="ja-JP" altLang="en-US" dirty="0">
              <a:solidFill>
                <a:srgbClr val="FF0000"/>
              </a:solidFill>
            </a:endParaRPr>
          </a:p>
        </p:txBody>
      </p:sp>
      <p:sp>
        <p:nvSpPr>
          <p:cNvPr id="7" name="円形吹き出し 6"/>
          <p:cNvSpPr/>
          <p:nvPr/>
        </p:nvSpPr>
        <p:spPr>
          <a:xfrm>
            <a:off x="461215" y="86730"/>
            <a:ext cx="3304673" cy="879049"/>
          </a:xfrm>
          <a:prstGeom prst="wedgeEllipseCallout">
            <a:avLst>
              <a:gd name="adj1" fmla="val 43730"/>
              <a:gd name="adj2" fmla="val 12551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縦横比を変えないようにサイズを調整して貼り付けてください。</a:t>
            </a:r>
            <a:endParaRPr kumimoji="1" lang="ja-JP" altLang="en-US" dirty="0">
              <a:solidFill>
                <a:srgbClr val="FF0000"/>
              </a:solidFill>
            </a:endParaRPr>
          </a:p>
        </p:txBody>
      </p:sp>
    </p:spTree>
    <p:extLst>
      <p:ext uri="{BB962C8B-B14F-4D97-AF65-F5344CB8AC3E}">
        <p14:creationId xmlns:p14="http://schemas.microsoft.com/office/powerpoint/2010/main" val="320664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1139</Words>
  <Application>Microsoft Office PowerPoint</Application>
  <PresentationFormat>ワイド画面</PresentationFormat>
  <Paragraphs>527</Paragraphs>
  <Slides>27</Slides>
  <Notes>2</Notes>
  <HiddenSlides>9</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HG丸ｺﾞｼｯｸM-PRO</vt:lpstr>
      <vt:lpstr>ＭＳ Ｐゴシック</vt:lpstr>
      <vt:lpstr>新細明體</vt:lpstr>
      <vt:lpstr>Arial</vt:lpstr>
      <vt:lpstr>Calibri</vt:lpstr>
      <vt:lpstr>Office テーマ</vt:lpstr>
      <vt:lpstr>明海大学歯科総合医育成コース認定医制度 症例発表用テンプレート</vt:lpstr>
      <vt:lpstr>症例発表用テンプレート</vt:lpstr>
      <vt:lpstr>○○○○の一症例（タイトルを入力）</vt:lpstr>
      <vt:lpstr>○○○○の一症例（タイトルを入力）</vt:lpstr>
      <vt:lpstr>症　例</vt:lpstr>
      <vt:lpstr>症　例</vt:lpstr>
      <vt:lpstr>初 診 時</vt:lpstr>
      <vt:lpstr>初 診 時</vt:lpstr>
      <vt:lpstr>初 診 時</vt:lpstr>
      <vt:lpstr>初 診 時</vt:lpstr>
      <vt:lpstr>初 診 時</vt:lpstr>
      <vt:lpstr>初 診 時</vt:lpstr>
      <vt:lpstr>初 診 時</vt:lpstr>
      <vt:lpstr>初 診 時</vt:lpstr>
      <vt:lpstr>○○検査</vt:lpstr>
      <vt:lpstr>診　　断</vt:lpstr>
      <vt:lpstr>診　　断</vt:lpstr>
      <vt:lpstr>問題点と対策</vt:lpstr>
      <vt:lpstr>治 療 方 針</vt:lpstr>
      <vt:lpstr>治 療 計 画</vt:lpstr>
      <vt:lpstr>治療終了時</vt:lpstr>
      <vt:lpstr>治療終了時</vt:lpstr>
      <vt:lpstr>治療終了時</vt:lpstr>
      <vt:lpstr>治療終了時</vt:lpstr>
      <vt:lpstr>術前術後比較</vt:lpstr>
      <vt:lpstr>考　　察</vt:lpstr>
      <vt:lpstr>ま　と　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元村洋一</dc:creator>
  <cp:lastModifiedBy>山中隆男</cp:lastModifiedBy>
  <cp:revision>53</cp:revision>
  <cp:lastPrinted>2015-12-06T06:05:23Z</cp:lastPrinted>
  <dcterms:created xsi:type="dcterms:W3CDTF">2015-11-29T03:20:57Z</dcterms:created>
  <dcterms:modified xsi:type="dcterms:W3CDTF">2016-04-11T03:08:40Z</dcterms:modified>
</cp:coreProperties>
</file>